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5"/>
  </p:notesMasterIdLst>
  <p:sldIdLst>
    <p:sldId id="291" r:id="rId5"/>
    <p:sldId id="334" r:id="rId6"/>
    <p:sldId id="292" r:id="rId7"/>
    <p:sldId id="386" r:id="rId8"/>
    <p:sldId id="356" r:id="rId9"/>
    <p:sldId id="388" r:id="rId10"/>
    <p:sldId id="365" r:id="rId11"/>
    <p:sldId id="364" r:id="rId12"/>
    <p:sldId id="343" r:id="rId13"/>
    <p:sldId id="390" r:id="rId14"/>
    <p:sldId id="375" r:id="rId15"/>
    <p:sldId id="389" r:id="rId16"/>
    <p:sldId id="374" r:id="rId17"/>
    <p:sldId id="360" r:id="rId18"/>
    <p:sldId id="373" r:id="rId19"/>
    <p:sldId id="376" r:id="rId20"/>
    <p:sldId id="379" r:id="rId21"/>
    <p:sldId id="377" r:id="rId22"/>
    <p:sldId id="380" r:id="rId23"/>
    <p:sldId id="381" r:id="rId24"/>
    <p:sldId id="391" r:id="rId25"/>
    <p:sldId id="329" r:id="rId26"/>
    <p:sldId id="330" r:id="rId27"/>
    <p:sldId id="392" r:id="rId28"/>
    <p:sldId id="332" r:id="rId29"/>
    <p:sldId id="265" r:id="rId30"/>
    <p:sldId id="382" r:id="rId31"/>
    <p:sldId id="384" r:id="rId32"/>
    <p:sldId id="383" r:id="rId33"/>
    <p:sldId id="324" r:id="rId3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7F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Светлый стиль 3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Темный стиль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2"/>
    <p:restoredTop sz="75180" autoAdjust="0"/>
  </p:normalViewPr>
  <p:slideViewPr>
    <p:cSldViewPr snapToGrid="0">
      <p:cViewPr varScale="1">
        <p:scale>
          <a:sx n="80" d="100"/>
          <a:sy n="80" d="100"/>
        </p:scale>
        <p:origin x="156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76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0T07:47:29.52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7F3998-8575-4910-A9D3-C7EB9466B0AE}" type="datetimeFigureOut">
              <a:rPr lang="ru-RU" smtClean="0"/>
              <a:t>16.06.2025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41D242-F490-4F87-B996-FBCB4E7FC5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3633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65CE44EE-5730-4A78-83E6-33F18E2D63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2CFCB7F-30BF-40CB-9EFF-6CE32660AD03}" type="slidenum">
              <a:rPr lang="ru-RU" altLang="ru-RU" smtClean="0"/>
              <a:pPr/>
              <a:t>1</a:t>
            </a:fld>
            <a:endParaRPr lang="ru-RU" altLang="ru-RU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8B6865ED-DC65-4056-93B4-1369398770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31EE8D39-E717-446F-859B-EB299EDC61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ru-RU" altLang="ru-RU" dirty="0"/>
              <a:t>Здравствуйте</a:t>
            </a:r>
            <a:r>
              <a:rPr lang="en-US" altLang="ru-RU" dirty="0"/>
              <a:t>, </a:t>
            </a:r>
            <a:r>
              <a:rPr lang="ru-RU" altLang="ru-RU" dirty="0"/>
              <a:t>уважаемые члены комиссии</a:t>
            </a:r>
            <a:r>
              <a:rPr lang="en-US" altLang="ru-RU" dirty="0"/>
              <a:t>.</a:t>
            </a:r>
            <a:endParaRPr lang="ru-RU" altLang="ru-RU" dirty="0"/>
          </a:p>
          <a:p>
            <a:r>
              <a:rPr lang="ru-RU" altLang="ru-RU" dirty="0">
                <a:cs typeface="+mn-lt"/>
              </a:rPr>
              <a:t>Меня зовут Хмелевский Егор</a:t>
            </a:r>
            <a:r>
              <a:rPr lang="en-US" altLang="ru-RU" dirty="0">
                <a:cs typeface="+mn-lt"/>
              </a:rPr>
              <a:t>. </a:t>
            </a:r>
            <a:r>
              <a:rPr lang="ru-RU" altLang="ru-RU" dirty="0">
                <a:cs typeface="+mn-lt"/>
              </a:rPr>
              <a:t>Мой научный руководитель – Остроухова Светлана Николаевна</a:t>
            </a:r>
            <a:r>
              <a:rPr lang="en-US" altLang="ru-RU" dirty="0">
                <a:cs typeface="+mn-lt"/>
              </a:rPr>
              <a:t>.</a:t>
            </a:r>
            <a:br>
              <a:rPr lang="ru-RU" altLang="ru-RU" dirty="0">
                <a:cs typeface="+mn-lt"/>
              </a:rPr>
            </a:br>
            <a:r>
              <a:rPr lang="ru-RU" altLang="ru-RU" dirty="0"/>
              <a:t>Вашему вниманию предоставляется доклад по выпускной квалификационной работе на тему </a:t>
            </a:r>
            <a:r>
              <a:rPr lang="en-US" altLang="ru-RU" dirty="0"/>
              <a:t>“</a:t>
            </a:r>
            <a:r>
              <a:rPr lang="ru-RU" sz="1200" cap="all" dirty="0">
                <a:effectLst/>
                <a:ea typeface="Times New Roman" panose="02020603050405020304" pitchFamily="18" charset="0"/>
              </a:rPr>
              <a:t>АВТОМАТИЗАЦИЯ ПРОЦЕССА РАЗМЕТКИ ТЕКСТОВЫХ ДОКУМЕНТОВ</a:t>
            </a:r>
            <a:br>
              <a:rPr lang="en-US" sz="1200" cap="all" dirty="0">
                <a:effectLst/>
                <a:ea typeface="Times New Roman" panose="02020603050405020304" pitchFamily="18" charset="0"/>
              </a:rPr>
            </a:br>
            <a:r>
              <a:rPr lang="ru-RU" sz="1200" cap="all" dirty="0">
                <a:effectLst/>
                <a:ea typeface="Times New Roman" panose="02020603050405020304" pitchFamily="18" charset="0"/>
              </a:rPr>
              <a:t>ВОПРОСНО-ОТВЕТНОЙ СИСТЕМЫ С РАЗМЕЧЕННОЙ КОЛЛЕКЦИЕЙ ДОКУМЕНТОВ</a:t>
            </a:r>
            <a:r>
              <a:rPr lang="en-US" altLang="ru-RU" dirty="0"/>
              <a:t>”.</a:t>
            </a:r>
            <a:endParaRPr lang="ru-RU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57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70F30-79B6-DDCF-C8ED-7920078F2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E44DCBB-37E4-3AD7-B8DB-D1DC0677B7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AF8C650D-866D-104B-00E1-5880B25D35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ea typeface="Calibri" panose="020F0502020204030204"/>
                <a:cs typeface="Calibri" panose="020F0502020204030204"/>
              </a:rPr>
              <a:t>Анализ существующих подходов к построению ВОС систем показал, что разметка коллекции документов, используемых для построения ВОС должна включать в себя 4 этапа: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ea typeface="Calibri" panose="020F0502020204030204"/>
                <a:cs typeface="Calibri" panose="020F0502020204030204"/>
              </a:rPr>
              <a:t>Выделение именованных сущностей –</a:t>
            </a:r>
            <a:r>
              <a:rPr lang="en-US" dirty="0">
                <a:ea typeface="Calibri" panose="020F0502020204030204"/>
                <a:cs typeface="Calibri" panose="020F0502020204030204"/>
              </a:rPr>
              <a:t>&gt; </a:t>
            </a:r>
            <a:r>
              <a:rPr lang="ru-RU" dirty="0">
                <a:ea typeface="Calibri" panose="020F0502020204030204"/>
                <a:cs typeface="Calibri" panose="020F0502020204030204"/>
              </a:rPr>
              <a:t>Построение словаря ПО -</a:t>
            </a:r>
            <a:r>
              <a:rPr lang="en-US" dirty="0">
                <a:ea typeface="Calibri" panose="020F0502020204030204"/>
                <a:cs typeface="Calibri" panose="020F0502020204030204"/>
              </a:rPr>
              <a:t>&gt; </a:t>
            </a:r>
            <a:r>
              <a:rPr lang="ru-RU" dirty="0">
                <a:ea typeface="Calibri" panose="020F0502020204030204"/>
                <a:cs typeface="Calibri" panose="020F0502020204030204"/>
              </a:rPr>
              <a:t>Разметка документов </a:t>
            </a:r>
            <a:r>
              <a:rPr lang="ru-RU" b="1" dirty="0">
                <a:ea typeface="Calibri" panose="020F0502020204030204"/>
                <a:cs typeface="Calibri" panose="020F0502020204030204"/>
              </a:rPr>
              <a:t>на основании сущностей </a:t>
            </a:r>
            <a:r>
              <a:rPr lang="en-US" dirty="0">
                <a:ea typeface="Calibri" panose="020F0502020204030204"/>
                <a:cs typeface="Calibri" panose="020F0502020204030204"/>
              </a:rPr>
              <a:t>-&gt; </a:t>
            </a:r>
            <a:r>
              <a:rPr lang="ru-RU">
                <a:ea typeface="Calibri" panose="020F0502020204030204"/>
                <a:cs typeface="Calibri" panose="020F0502020204030204"/>
              </a:rPr>
              <a:t>поиск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C274AE2-015E-356F-DE2C-326CC29AB1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41D242-F490-4F87-B996-FBCB4E7FC54A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4575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49F16-6A5B-DEE2-B0EA-2EC49AEE3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81F1668B-D015-F2C5-572C-ECCC0DEDB2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284C2BF5-CBA5-89D0-6D49-B60C253DB9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ea typeface="Calibri" panose="020F0502020204030204"/>
                <a:cs typeface="Calibri" panose="020F0502020204030204"/>
              </a:rPr>
              <a:t>В магистерской работе прошлого года Сидельниковой Маргариты был предложен подход выделения именованных сущностей по типам словосочетаний.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ea typeface="Calibri" panose="020F0502020204030204"/>
                <a:cs typeface="Calibri" panose="020F0502020204030204"/>
              </a:rPr>
              <a:t>Для выделения информативных именованных сущностей они должны соответствовать одному из 7 основных типов словосочетаний</a:t>
            </a:r>
            <a:r>
              <a:rPr lang="en-US" dirty="0">
                <a:ea typeface="Calibri" panose="020F0502020204030204"/>
                <a:cs typeface="Calibri" panose="020F0502020204030204"/>
              </a:rPr>
              <a:t>.</a:t>
            </a:r>
            <a:r>
              <a:rPr lang="ru-RU" dirty="0">
                <a:ea typeface="Calibri" panose="020F0502020204030204"/>
                <a:cs typeface="Calibri" panose="020F0502020204030204"/>
              </a:rPr>
              <a:t> Определение типа словосочетания может основываться только на определении частей речи отдельных слов или включать ещё и определение падежа</a:t>
            </a:r>
            <a:r>
              <a:rPr lang="en-US" dirty="0">
                <a:ea typeface="Calibri" panose="020F0502020204030204"/>
                <a:cs typeface="Calibri" panose="020F0502020204030204"/>
              </a:rPr>
              <a:t>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2D2D974-0621-960D-1881-1C806736E1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41D242-F490-4F87-B996-FBCB4E7FC54A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38445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0CB1E-160E-70BD-16D7-69BCF231D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8589548B-9078-8E0D-8BB3-06DA36482A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D603A0D4-B48D-D393-5C8F-3F7419708C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ea typeface="Calibri" panose="020F0502020204030204"/>
                <a:cs typeface="Calibri" panose="020F0502020204030204"/>
              </a:rPr>
              <a:t>Подход</a:t>
            </a:r>
            <a:r>
              <a:rPr lang="en-US" dirty="0">
                <a:ea typeface="Calibri" panose="020F0502020204030204"/>
                <a:cs typeface="Calibri" panose="020F0502020204030204"/>
              </a:rPr>
              <a:t>, </a:t>
            </a:r>
            <a:r>
              <a:rPr lang="ru-RU" dirty="0">
                <a:ea typeface="Calibri" panose="020F0502020204030204"/>
                <a:cs typeface="Calibri" panose="020F0502020204030204"/>
              </a:rPr>
              <a:t>предложенный Сидельниковой Маргаритой в прошлом году не позволял правильно выделять </a:t>
            </a:r>
            <a:r>
              <a:rPr lang="ru-RU" sz="1200" b="1" dirty="0" err="1"/>
              <a:t>Адъективно-генитивные</a:t>
            </a:r>
            <a:r>
              <a:rPr lang="ru-RU" sz="1200" b="1" dirty="0"/>
              <a:t> словосочетания, т.к. не учитывал выделения главного слова в предложении т.к. в нём не было проверки на падеж</a:t>
            </a:r>
            <a:r>
              <a:rPr lang="en-US" sz="1200" b="1" dirty="0"/>
              <a:t>.</a:t>
            </a:r>
            <a:r>
              <a:rPr lang="ru-RU" sz="1200" b="0" dirty="0"/>
              <a:t> В своей работе я доработал это</a:t>
            </a:r>
            <a:r>
              <a:rPr lang="en-US" sz="1200" b="0" dirty="0"/>
              <a:t>.</a:t>
            </a:r>
            <a:endParaRPr lang="en-US" sz="1200" b="0" dirty="0">
              <a:cs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41E7F10-BEA6-1864-194D-8D3347D095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41D242-F490-4F87-B996-FBCB4E7FC54A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4399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C2DF7-0814-7F78-2BE0-601B53CDB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DF87C738-48AD-9FE6-F140-AF30CB5157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4C47F9A-12D0-90B2-18DC-663C30F111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ea typeface="Calibri" panose="020F0502020204030204"/>
                <a:cs typeface="Calibri" panose="020F0502020204030204"/>
              </a:rPr>
              <a:t>Для этапа выделения именованных сущностей был выбран гибрид</a:t>
            </a:r>
            <a:r>
              <a:rPr lang="en-US" dirty="0">
                <a:ea typeface="Calibri" panose="020F0502020204030204"/>
                <a:cs typeface="Calibri" panose="020F0502020204030204"/>
              </a:rPr>
              <a:t> </a:t>
            </a:r>
            <a:r>
              <a:rPr lang="ru-RU" dirty="0">
                <a:ea typeface="Calibri" panose="020F0502020204030204"/>
                <a:cs typeface="Calibri" panose="020F0502020204030204"/>
              </a:rPr>
              <a:t>статистического и лингвистического подходов</a:t>
            </a:r>
            <a:r>
              <a:rPr lang="en-US" dirty="0">
                <a:ea typeface="Calibri" panose="020F0502020204030204"/>
                <a:cs typeface="Calibri" panose="020F0502020204030204"/>
              </a:rPr>
              <a:t>.</a:t>
            </a:r>
            <a:r>
              <a:rPr lang="ru-RU" dirty="0">
                <a:ea typeface="Calibri" panose="020F0502020204030204"/>
                <a:cs typeface="Calibri" panose="020F0502020204030204"/>
              </a:rPr>
              <a:t> В качестве статистического подхода был выбран </a:t>
            </a:r>
            <a:r>
              <a:rPr lang="en-US" dirty="0">
                <a:ea typeface="Calibri" panose="020F0502020204030204"/>
                <a:cs typeface="Calibri" panose="020F0502020204030204"/>
              </a:rPr>
              <a:t>TF-DF, </a:t>
            </a:r>
            <a:r>
              <a:rPr lang="ru-RU" dirty="0">
                <a:ea typeface="Calibri" panose="020F0502020204030204"/>
                <a:cs typeface="Calibri" panose="020F0502020204030204"/>
              </a:rPr>
              <a:t>задающий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меру, отражающая важность слова в текстовом документе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FCB158C-0B2B-9861-5D4B-E37A2CD76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41D242-F490-4F87-B996-FBCB4E7FC54A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38658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ea typeface="Calibri"/>
                <a:cs typeface="Calibri"/>
              </a:rPr>
              <a:t>При анализе предметной области была выделена группа пользователей и определены её задачи.</a:t>
            </a:r>
          </a:p>
          <a:p>
            <a:endParaRPr lang="ru-RU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41D242-F490-4F87-B996-FBCB4E7FC54A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3422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47880-3FFA-90FA-9A9A-161EFB53D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53A36C1-8806-305E-A748-19CD4C3159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0048AB31-3FDA-CE1E-B465-7764B6FF49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Была составлена модель предметной области.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ea typeface="Calibri" panose="020F0502020204030204"/>
                <a:cs typeface="Calibri" panose="020F0502020204030204"/>
              </a:rPr>
              <a:t>Одной из задач </a:t>
            </a:r>
            <a:r>
              <a:rPr lang="en-US" dirty="0">
                <a:ea typeface="Calibri" panose="020F0502020204030204"/>
                <a:cs typeface="Calibri" panose="020F0502020204030204"/>
              </a:rPr>
              <a:t>RAG </a:t>
            </a:r>
            <a:r>
              <a:rPr lang="ru-RU" dirty="0">
                <a:ea typeface="Calibri" panose="020F0502020204030204"/>
                <a:cs typeface="Calibri" panose="020F0502020204030204"/>
              </a:rPr>
              <a:t>является разделение на текстовые блоки</a:t>
            </a:r>
            <a:r>
              <a:rPr lang="en-US" dirty="0">
                <a:ea typeface="Calibri" panose="020F0502020204030204"/>
                <a:cs typeface="Calibri" panose="020F0502020204030204"/>
              </a:rPr>
              <a:t>, </a:t>
            </a:r>
            <a:r>
              <a:rPr lang="ru-RU" dirty="0">
                <a:ea typeface="Calibri" panose="020F0502020204030204"/>
                <a:cs typeface="Calibri" panose="020F0502020204030204"/>
              </a:rPr>
              <a:t>поэтому в данной работе построена модель</a:t>
            </a:r>
            <a:r>
              <a:rPr lang="en-US" dirty="0">
                <a:ea typeface="Calibri" panose="020F0502020204030204"/>
                <a:cs typeface="Calibri" panose="020F0502020204030204"/>
              </a:rPr>
              <a:t>, </a:t>
            </a:r>
            <a:r>
              <a:rPr lang="ru-RU" dirty="0">
                <a:ea typeface="Calibri" panose="020F0502020204030204"/>
                <a:cs typeface="Calibri" panose="020F0502020204030204"/>
              </a:rPr>
              <a:t>акцентирующуюся на этом</a:t>
            </a:r>
            <a:r>
              <a:rPr lang="en-US" dirty="0">
                <a:ea typeface="Calibri" panose="020F0502020204030204"/>
                <a:cs typeface="Calibri" panose="020F0502020204030204"/>
              </a:rPr>
              <a:t>.</a:t>
            </a:r>
            <a:endParaRPr lang="ru-RU" dirty="0">
              <a:ea typeface="Calibri" panose="020F0502020204030204"/>
              <a:cs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EC95493-D167-7003-0B91-7167C0893D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41D242-F490-4F87-B996-FBCB4E7FC54A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84764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1DE3E-1386-79D8-095A-0E4F64BCF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EFB69FD-0E56-DACD-B33B-EE84B33084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E9218F0B-2A8B-FBDC-4B42-3825367904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Был разработан метод выделения именованных сущностей из текстовых документов</a:t>
            </a:r>
            <a:r>
              <a:rPr lang="en-US" dirty="0"/>
              <a:t>.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ea typeface="Calibri" panose="020F0502020204030204"/>
                <a:cs typeface="Calibri" panose="020F0502020204030204"/>
              </a:rPr>
              <a:t>Ему на вход поступает текстовый документ</a:t>
            </a:r>
            <a:r>
              <a:rPr lang="en-US" dirty="0">
                <a:ea typeface="Calibri" panose="020F0502020204030204"/>
                <a:cs typeface="Calibri" panose="020F0502020204030204"/>
              </a:rPr>
              <a:t>, </a:t>
            </a:r>
            <a:r>
              <a:rPr lang="ru-RU" dirty="0">
                <a:ea typeface="Calibri" panose="020F0502020204030204"/>
                <a:cs typeface="Calibri" panose="020F0502020204030204"/>
              </a:rPr>
              <a:t>в результате обработки которого выделяются именованные сущности</a:t>
            </a:r>
            <a:r>
              <a:rPr lang="en-US" dirty="0">
                <a:ea typeface="Calibri" panose="020F0502020204030204"/>
                <a:cs typeface="Calibri" panose="020F0502020204030204"/>
              </a:rPr>
              <a:t>.</a:t>
            </a:r>
            <a:r>
              <a:rPr lang="ru-RU" dirty="0">
                <a:ea typeface="Calibri" panose="020F0502020204030204"/>
                <a:cs typeface="Calibri" panose="020F0502020204030204"/>
              </a:rPr>
              <a:t> В последствии эти именованные сущности формируют словарь с терминами</a:t>
            </a:r>
            <a:r>
              <a:rPr lang="en-US" dirty="0">
                <a:ea typeface="Calibri" panose="020F0502020204030204"/>
                <a:cs typeface="Calibri" panose="020F0502020204030204"/>
              </a:rPr>
              <a:t>, </a:t>
            </a:r>
            <a:r>
              <a:rPr lang="ru-RU" dirty="0">
                <a:ea typeface="Calibri" panose="020F0502020204030204"/>
                <a:cs typeface="Calibri" panose="020F0502020204030204"/>
              </a:rPr>
              <a:t>синонимами и значениями благодаря методу </a:t>
            </a:r>
            <a:r>
              <a:rPr lang="en-US" dirty="0">
                <a:ea typeface="Calibri" panose="020F0502020204030204"/>
                <a:cs typeface="Calibri" panose="020F0502020204030204"/>
              </a:rPr>
              <a:t>”</a:t>
            </a:r>
            <a:r>
              <a:rPr lang="ru-RU" dirty="0">
                <a:ea typeface="Calibri" panose="020F0502020204030204"/>
                <a:cs typeface="Calibri" panose="020F0502020204030204"/>
              </a:rPr>
              <a:t>Формирования словаря</a:t>
            </a:r>
            <a:r>
              <a:rPr lang="en-US" dirty="0">
                <a:ea typeface="Calibri" panose="020F0502020204030204"/>
                <a:cs typeface="Calibri" panose="020F0502020204030204"/>
              </a:rPr>
              <a:t>”.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5A150EA-8786-B1A6-DA9D-3817ABD0D8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41D242-F490-4F87-B996-FBCB4E7FC54A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13701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135FD-5584-811F-D17A-432C8E5FB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4DA5D4AA-7FEE-6983-1B96-6B29628733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B8A24CD-CEB4-A2A0-53A0-35C1EEA8D7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Был разработан метод поиска по одному и нескольким словосочетаниям</a:t>
            </a:r>
            <a:r>
              <a:rPr lang="en-US" dirty="0"/>
              <a:t>.</a:t>
            </a:r>
            <a:r>
              <a:rPr lang="ru-RU" dirty="0"/>
              <a:t> Перед вами</a:t>
            </a:r>
            <a:r>
              <a:rPr lang="en-US" dirty="0"/>
              <a:t> </a:t>
            </a:r>
            <a:r>
              <a:rPr lang="ru-RU" dirty="0"/>
              <a:t>поиск по одному словосочетанию</a:t>
            </a:r>
            <a:r>
              <a:rPr lang="en-US" dirty="0"/>
              <a:t>.</a:t>
            </a:r>
            <a:endParaRPr lang="ru-RU" dirty="0">
              <a:ea typeface="Calibri" panose="020F0502020204030204"/>
              <a:cs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ea typeface="Calibri" panose="020F0502020204030204"/>
                <a:cs typeface="Calibri" panose="020F0502020204030204"/>
              </a:rPr>
              <a:t>Во время поиска находятся не просто все термины и их места встречи в текстовых блоках</a:t>
            </a:r>
            <a:r>
              <a:rPr lang="en-US" dirty="0">
                <a:ea typeface="Calibri" panose="020F0502020204030204"/>
                <a:cs typeface="Calibri" panose="020F0502020204030204"/>
              </a:rPr>
              <a:t>, </a:t>
            </a:r>
            <a:r>
              <a:rPr lang="ru-RU" dirty="0">
                <a:ea typeface="Calibri" panose="020F0502020204030204"/>
                <a:cs typeface="Calibri" panose="020F0502020204030204"/>
              </a:rPr>
              <a:t>но и синонимы и значения</a:t>
            </a:r>
            <a:r>
              <a:rPr lang="en-US" dirty="0">
                <a:ea typeface="Calibri" panose="020F0502020204030204"/>
                <a:cs typeface="Calibri" panose="020F0502020204030204"/>
              </a:rPr>
              <a:t>, </a:t>
            </a:r>
            <a:r>
              <a:rPr lang="ru-RU" dirty="0">
                <a:ea typeface="Calibri" panose="020F0502020204030204"/>
                <a:cs typeface="Calibri" panose="020F0502020204030204"/>
              </a:rPr>
              <a:t>а так же их места встречи посредством косинусной схожести векторов</a:t>
            </a:r>
            <a:r>
              <a:rPr lang="en-US" dirty="0">
                <a:ea typeface="Calibri" panose="020F0502020204030204"/>
                <a:cs typeface="Calibri" panose="020F0502020204030204"/>
              </a:rPr>
              <a:t>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F85A56D-F0F8-3923-3D2C-B006EFA4D5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41D242-F490-4F87-B996-FBCB4E7FC54A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79379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7133C-B4C2-E5C8-D811-829701090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6F61E83-DC1C-73FB-BE4B-4BB45E6662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204DB5B8-76A2-B04D-C6FC-0AD605208A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Была выбрана архитектура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web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-приложения только с серверной частью.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800" dirty="0">
              <a:effectLst/>
              <a:latin typeface="Times New Roman" panose="02020603050405020304" pitchFamily="18" charset="0"/>
              <a:ea typeface="Calibri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effectLst/>
                <a:latin typeface="Times New Roman"/>
                <a:ea typeface="Times New Roman" panose="02020603050405020304" pitchFamily="18" charset="0"/>
                <a:cs typeface="Times New Roman"/>
              </a:rPr>
              <a:t>На слайде представлена архитектурно-контекстная диаграмма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/>
              </a:rPr>
              <a:t>,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/>
              </a:rPr>
              <a:t>ж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ёлтым цветом на диаграмме выделены модули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отвечающие за разметку текстовых документов, а также поиск.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ea typeface="Calibri"/>
                <a:cs typeface="Calibri"/>
              </a:rPr>
              <a:t>Так же на диаграмме представлено несколько слоёв абстракции в виде контроллеров</a:t>
            </a:r>
            <a:r>
              <a:rPr lang="en-US" dirty="0">
                <a:ea typeface="Calibri"/>
                <a:cs typeface="Calibri"/>
              </a:rPr>
              <a:t>,</a:t>
            </a:r>
            <a:r>
              <a:rPr lang="ru-RU" dirty="0">
                <a:ea typeface="Calibri"/>
                <a:cs typeface="Calibri"/>
              </a:rPr>
              <a:t> отвечающих за обработку запросов от </a:t>
            </a:r>
            <a:r>
              <a:rPr lang="en-US" dirty="0">
                <a:ea typeface="Calibri"/>
                <a:cs typeface="Calibri"/>
              </a:rPr>
              <a:t>web-</a:t>
            </a:r>
            <a:r>
              <a:rPr lang="ru-RU" dirty="0">
                <a:ea typeface="Calibri"/>
                <a:cs typeface="Calibri"/>
              </a:rPr>
              <a:t>сервера и репозиториев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ru-RU" dirty="0">
                <a:ea typeface="Calibri"/>
                <a:cs typeface="Calibri"/>
              </a:rPr>
              <a:t>отвечающих за работу с базой данных</a:t>
            </a:r>
            <a:r>
              <a:rPr lang="en-US" dirty="0">
                <a:ea typeface="Calibri"/>
                <a:cs typeface="Calibri"/>
              </a:rPr>
              <a:t>.</a:t>
            </a:r>
            <a:endParaRPr lang="ru-RU" dirty="0">
              <a:ea typeface="Calibri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ea typeface="Calibri"/>
              <a:cs typeface="Calibri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6D6B81C-65CA-AA9C-E4DB-C163C3B568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BB22B-6989-4BF0-AB8C-A69392D908DA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66586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25E3E-2AD8-40B8-B4A3-23FC4916D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D49CC6B7-CAA1-0BCB-C034-DF2854196C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B6FA14CC-53A0-1FE4-92F4-43CF3EB05E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Один из главных модулей системы — “Модуль NER”. Сначала текст делится на блоки. Затем с помощью компоненты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Retrieval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которая входит в RAG-подход, выделяются именованные сущности. После этого эти сущности сортируются и отбираются по значению TF-IDF: остаются только те, у которых этот показатель выше заданного порога.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a typeface="Calibri"/>
              <a:cs typeface="Calibri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BC48AE6-A50F-BA71-F394-F43152D09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BB22B-6989-4BF0-AB8C-A69392D908DA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9347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Объём информации во всём мире стремительно растёт, и задача быстрого поиска ответов становится всё актуальнее.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Большинство существующих решений или требуют интернет-соединения и используют открытые данные, или работают только с заранее размеченными выборками, что требует больших вычислительных ресурсов. В связи с этим возникает необходимость разработки новой системы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способной работать автономно с закрытым набором данных и не требовать больших вычислительных ресурсов.</a:t>
            </a:r>
            <a:endParaRPr lang="en-US" sz="48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BB22B-6989-4BF0-AB8C-A69392D908D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2976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A97EB-4EF5-E65F-C54C-AAD2E2AD3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C6E9B199-C495-B06A-FDED-485346D69C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F706CF3-FF38-BEA0-7FBB-ED9FFEA975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Модуль поиска помогает находить термины, синонимы, значения и места, где они встречаются в тексте. Он использует компонент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Retrieval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из модуля NER, чтобы выделять именованные сущности из поискового запроса и искать похожие сущности в трёх последних словарях. После этого модуль находит текстовые блоки, в которых встречаются эти сущности.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298036A-5EF7-F518-62C9-BC41F7E394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BB22B-6989-4BF0-AB8C-A69392D908DA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22357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81013-93BF-46CA-20AA-E532391CC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F4A5974C-2FFF-1FBB-3F83-31725FD092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8F34173-DF9A-B13B-DE1E-6695895E1F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 слайде представлен пример результатов поиска по словосочетанию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шапочка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”.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Для этого словосочетания найден одноимённый термин и его синоним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красная шапочка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”.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Словарей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которых они встречаются найден всего один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A87A8F1-8288-3A2B-F8E3-D2F5EABE1A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BB22B-6989-4BF0-AB8C-A69392D908DA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65534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just">
              <a:lnSpc>
                <a:spcPct val="150000"/>
              </a:lnSpc>
            </a:pPr>
            <a:r>
              <a:rPr lang="ru-RU" sz="1800" b="0" dirty="0">
                <a:latin typeface="Times New Roman"/>
                <a:ea typeface="Times New Roman" panose="02020603050405020304" pitchFamily="18" charset="0"/>
                <a:cs typeface="Times New Roman"/>
              </a:rPr>
              <a:t>Приложение разработано на </a:t>
            </a:r>
            <a:r>
              <a:rPr lang="en-US" sz="1800" b="0" dirty="0">
                <a:latin typeface="Times New Roman"/>
                <a:ea typeface="Times New Roman" panose="02020603050405020304" pitchFamily="18" charset="0"/>
                <a:cs typeface="Times New Roman"/>
              </a:rPr>
              <a:t>python</a:t>
            </a:r>
            <a:r>
              <a:rPr lang="ru-RU" sz="1800" b="0" dirty="0">
                <a:latin typeface="Times New Roman"/>
                <a:ea typeface="Times New Roman" panose="02020603050405020304" pitchFamily="18" charset="0"/>
                <a:cs typeface="Times New Roman"/>
              </a:rPr>
              <a:t> с использованием фреймворка для </a:t>
            </a:r>
            <a:r>
              <a:rPr lang="en-US" sz="1800" b="0" dirty="0">
                <a:latin typeface="Times New Roman"/>
                <a:ea typeface="Times New Roman" panose="02020603050405020304" pitchFamily="18" charset="0"/>
                <a:cs typeface="Times New Roman"/>
              </a:rPr>
              <a:t>web-</a:t>
            </a:r>
            <a:r>
              <a:rPr lang="ru-RU" sz="1800" b="0" dirty="0">
                <a:latin typeface="Times New Roman"/>
                <a:ea typeface="Times New Roman" panose="02020603050405020304" pitchFamily="18" charset="0"/>
                <a:cs typeface="Times New Roman"/>
              </a:rPr>
              <a:t>разработки </a:t>
            </a:r>
            <a:r>
              <a:rPr lang="en-US" sz="1800" b="0" dirty="0" err="1">
                <a:latin typeface="Times New Roman"/>
                <a:ea typeface="Times New Roman" panose="02020603050405020304" pitchFamily="18" charset="0"/>
                <a:cs typeface="Times New Roman"/>
              </a:rPr>
              <a:t>fastapi</a:t>
            </a:r>
            <a:r>
              <a:rPr lang="en-US" sz="1800" b="0" dirty="0">
                <a:latin typeface="Times New Roman"/>
                <a:ea typeface="Times New Roman" panose="02020603050405020304" pitchFamily="18" charset="0"/>
                <a:cs typeface="Times New Roman"/>
              </a:rPr>
              <a:t>, </a:t>
            </a:r>
            <a:r>
              <a:rPr lang="ru-RU" sz="1800" b="0" dirty="0">
                <a:latin typeface="Times New Roman"/>
                <a:ea typeface="Times New Roman" panose="02020603050405020304" pitchFamily="18" charset="0"/>
                <a:cs typeface="Times New Roman"/>
              </a:rPr>
              <a:t>способного рендерить </a:t>
            </a:r>
            <a:r>
              <a:rPr lang="en-US" sz="1800" b="0" dirty="0">
                <a:latin typeface="Times New Roman"/>
                <a:ea typeface="Times New Roman" panose="02020603050405020304" pitchFamily="18" charset="0"/>
                <a:cs typeface="Times New Roman"/>
              </a:rPr>
              <a:t>jinja-</a:t>
            </a:r>
            <a:r>
              <a:rPr lang="ru-RU" sz="1800" b="0" dirty="0">
                <a:latin typeface="Times New Roman"/>
                <a:ea typeface="Times New Roman" panose="02020603050405020304" pitchFamily="18" charset="0"/>
                <a:cs typeface="Times New Roman"/>
              </a:rPr>
              <a:t>шаблоны</a:t>
            </a:r>
            <a:r>
              <a:rPr lang="en-US" sz="1800" b="0" dirty="0">
                <a:latin typeface="Times New Roman"/>
                <a:ea typeface="Times New Roman" panose="02020603050405020304" pitchFamily="18" charset="0"/>
                <a:cs typeface="Times New Roman"/>
              </a:rPr>
              <a:t> </a:t>
            </a:r>
            <a:r>
              <a:rPr lang="ru-RU" sz="1800" b="0" dirty="0">
                <a:latin typeface="Times New Roman"/>
                <a:ea typeface="Times New Roman" panose="02020603050405020304" pitchFamily="18" charset="0"/>
                <a:cs typeface="Times New Roman"/>
              </a:rPr>
              <a:t>в формате </a:t>
            </a:r>
            <a:r>
              <a:rPr lang="en-US" sz="1800" b="0" dirty="0">
                <a:latin typeface="Times New Roman"/>
                <a:ea typeface="Times New Roman" panose="02020603050405020304" pitchFamily="18" charset="0"/>
                <a:cs typeface="Times New Roman"/>
              </a:rPr>
              <a:t>html</a:t>
            </a:r>
            <a:r>
              <a:rPr lang="ru-RU" sz="1800" b="0" dirty="0">
                <a:latin typeface="Times New Roman"/>
                <a:ea typeface="Times New Roman" panose="02020603050405020304" pitchFamily="18" charset="0"/>
                <a:cs typeface="Times New Roman"/>
              </a:rPr>
              <a:t> с использованием </a:t>
            </a:r>
            <a:r>
              <a:rPr lang="en-US" sz="1800" b="0" dirty="0" err="1">
                <a:latin typeface="Times New Roman"/>
                <a:ea typeface="Times New Roman" panose="02020603050405020304" pitchFamily="18" charset="0"/>
                <a:cs typeface="Times New Roman"/>
              </a:rPr>
              <a:t>css</a:t>
            </a:r>
            <a:r>
              <a:rPr lang="en-US" sz="1800" b="0" dirty="0">
                <a:latin typeface="Times New Roman"/>
                <a:ea typeface="Times New Roman" panose="02020603050405020304" pitchFamily="18" charset="0"/>
                <a:cs typeface="Times New Roman"/>
              </a:rPr>
              <a:t> </a:t>
            </a:r>
            <a:r>
              <a:rPr lang="ru-RU" sz="1800" b="0" dirty="0">
                <a:latin typeface="Times New Roman"/>
                <a:ea typeface="Times New Roman" panose="02020603050405020304" pitchFamily="18" charset="0"/>
                <a:cs typeface="Times New Roman"/>
              </a:rPr>
              <a:t>и </a:t>
            </a:r>
            <a:r>
              <a:rPr lang="en-US" sz="1800" b="0" dirty="0" err="1">
                <a:latin typeface="Times New Roman"/>
                <a:ea typeface="Times New Roman" panose="02020603050405020304" pitchFamily="18" charset="0"/>
                <a:cs typeface="Times New Roman"/>
              </a:rPr>
              <a:t>js</a:t>
            </a:r>
            <a:r>
              <a:rPr lang="en-US" sz="1800" b="0" dirty="0">
                <a:latin typeface="Times New Roman"/>
                <a:ea typeface="Times New Roman" panose="02020603050405020304" pitchFamily="18" charset="0"/>
                <a:cs typeface="Times New Roman"/>
              </a:rPr>
              <a:t>.</a:t>
            </a:r>
            <a:endParaRPr lang="ru-RU" sz="1800" b="0" dirty="0">
              <a:effectLst/>
              <a:latin typeface="Times New Roman"/>
              <a:ea typeface="Times New Roman" panose="02020603050405020304" pitchFamily="18" charset="0"/>
              <a:cs typeface="Times New Roman"/>
            </a:endParaRPr>
          </a:p>
          <a:p>
            <a:pPr indent="0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/>
                <a:ea typeface="Times New Roman" panose="02020603050405020304" pitchFamily="18" charset="0"/>
                <a:cs typeface="Times New Roman"/>
              </a:rPr>
              <a:t>Прочие использованные технологии представлены на слайде</a:t>
            </a:r>
            <a:r>
              <a:rPr lang="en-US" sz="1800" dirty="0">
                <a:effectLst/>
                <a:latin typeface="Times New Roman"/>
                <a:ea typeface="Times New Roman" panose="02020603050405020304" pitchFamily="18" charset="0"/>
                <a:cs typeface="Times New Roman"/>
              </a:rPr>
              <a:t>.</a:t>
            </a:r>
            <a:endParaRPr lang="ru-RU" sz="1800" dirty="0">
              <a:effectLst/>
              <a:latin typeface="Times New Roman"/>
              <a:ea typeface="Times New Roman" panose="02020603050405020304" pitchFamily="18" charset="0"/>
              <a:cs typeface="Times New Roman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BB22B-6989-4BF0-AB8C-A69392D908DA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95113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качестве сравниваемого метода в эксперименте был выбран классический полнотекстовый поиск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Сравнение происходило на одном текстовом документе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 как полнотекстовый поиск одновременно может производить поиск только в одном документе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10000"/>
              </a:lnSpc>
            </a:pP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качестве текстового документа для сравнения были выбраны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Правила ПДД РФ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глава 2 – общие обязанности водителей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”.</a:t>
            </a:r>
          </a:p>
          <a:p>
            <a:pPr>
              <a:lnSpc>
                <a:spcPct val="110000"/>
              </a:lnSpc>
            </a:pP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Искомое словосочетание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“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средство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”.</a:t>
            </a:r>
          </a:p>
          <a:p>
            <a:pPr>
              <a:lnSpc>
                <a:spcPct val="110000"/>
              </a:lnSpc>
            </a:pP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10000"/>
              </a:lnSpc>
            </a:pP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Поиск по размеченному документу нашёл все вхождения найденного термина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транспортное средство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”,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 так же его синоним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автомобиль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значения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грузовой автомобиль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грузовой автомобиль автобус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автобус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различных формах слов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Найденных предложений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учёте деления на соответствующие текстовые блоки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35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10000"/>
              </a:lnSpc>
            </a:pP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10000"/>
              </a:lnSpc>
            </a:pP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тоже время полнотекстовый поиск нашёл только точные вхождения слова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средство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”,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том числе термины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 относящиеся к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транспортному средству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”.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Найденных предложений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соответствующих термину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транспортное средство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9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10000"/>
              </a:lnSpc>
            </a:pP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BB22B-6989-4BF0-AB8C-A69392D908DA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22951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just">
              <a:lnSpc>
                <a:spcPct val="150000"/>
              </a:lnSpc>
            </a:pPr>
            <a:r>
              <a:rPr lang="ru-RU" sz="3600" dirty="0">
                <a:solidFill>
                  <a:srgbClr val="000000"/>
                </a:solidFill>
                <a:effectLst/>
                <a:latin typeface="Roboto"/>
                <a:ea typeface="Roboto"/>
                <a:cs typeface="Roboto"/>
              </a:rPr>
              <a:t>Таким образом, были решены все задачи, выделенные для достижения цели, поставленной в выпускной работе</a:t>
            </a:r>
            <a:r>
              <a:rPr lang="en-US" sz="3600" dirty="0">
                <a:solidFill>
                  <a:srgbClr val="000000"/>
                </a:solidFill>
                <a:effectLst/>
                <a:latin typeface="Roboto"/>
                <a:ea typeface="Roboto"/>
                <a:cs typeface="Roboto"/>
              </a:rPr>
              <a:t>.</a:t>
            </a:r>
            <a:endParaRPr lang="ru-RU" sz="3600" dirty="0">
              <a:effectLst/>
              <a:latin typeface="Roboto"/>
              <a:ea typeface="Roboto"/>
              <a:cs typeface="Roboto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BB22B-6989-4BF0-AB8C-A69392D908DA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02642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just">
              <a:lnSpc>
                <a:spcPct val="150000"/>
              </a:lnSpc>
            </a:pPr>
            <a:r>
              <a:rPr lang="ru-RU" sz="3600" dirty="0">
                <a:latin typeface="Roboto"/>
                <a:ea typeface="Roboto"/>
                <a:cs typeface="Roboto"/>
              </a:rPr>
              <a:t>Я готов приступить к</a:t>
            </a:r>
            <a:r>
              <a:rPr lang="ru-RU" sz="3600" dirty="0">
                <a:effectLst/>
                <a:latin typeface="Roboto"/>
                <a:ea typeface="Roboto"/>
                <a:cs typeface="Roboto"/>
              </a:rPr>
              <a:t> демонстрации</a:t>
            </a:r>
            <a:r>
              <a:rPr lang="en-US" sz="3600" dirty="0">
                <a:effectLst/>
                <a:latin typeface="Roboto"/>
                <a:ea typeface="Roboto"/>
                <a:cs typeface="Roboto"/>
              </a:rPr>
              <a:t>.</a:t>
            </a:r>
            <a:endParaRPr lang="ru-RU" sz="3600" dirty="0">
              <a:effectLst/>
              <a:latin typeface="Roboto"/>
              <a:ea typeface="Roboto"/>
              <a:cs typeface="Roboto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BB22B-6989-4BF0-AB8C-A69392D908DA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21153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этом у меня всё</a:t>
            </a:r>
            <a:r>
              <a:rPr lang="en-US" dirty="0"/>
              <a:t>, </a:t>
            </a:r>
            <a:r>
              <a:rPr lang="ru-RU" dirty="0"/>
              <a:t>спасибо за внимание</a:t>
            </a:r>
            <a:r>
              <a:rPr lang="en-US" dirty="0"/>
              <a:t>.</a:t>
            </a:r>
            <a:endParaRPr lang="ru-RU" dirty="0"/>
          </a:p>
          <a:p>
            <a:endParaRPr lang="ru-RU" dirty="0"/>
          </a:p>
          <a:p>
            <a:r>
              <a:rPr lang="en-US" dirty="0"/>
              <a:t>???</a:t>
            </a:r>
            <a:r>
              <a:rPr lang="ru-RU" dirty="0"/>
              <a:t>Время тестового прочтения</a:t>
            </a:r>
            <a:r>
              <a:rPr lang="en-US" dirty="0"/>
              <a:t>: </a:t>
            </a:r>
            <a:r>
              <a:rPr lang="ru-RU" dirty="0"/>
              <a:t>5</a:t>
            </a:r>
            <a:r>
              <a:rPr lang="en-US" dirty="0"/>
              <a:t>,</a:t>
            </a:r>
            <a:r>
              <a:rPr lang="ru-RU" dirty="0"/>
              <a:t>50 минут</a:t>
            </a:r>
            <a:r>
              <a:rPr lang="en-US" dirty="0"/>
              <a:t> </a:t>
            </a:r>
            <a:r>
              <a:rPr lang="ru-RU" dirty="0"/>
              <a:t>быстрым темпом</a:t>
            </a:r>
            <a:r>
              <a:rPr lang="en-US" dirty="0"/>
              <a:t>.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82472-422A-41E0-834D-5A3B2DA5268C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27084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62DAF-EAE4-693F-C289-222B5AC1C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C041AAA-EFE6-5EB3-27AA-154D08E48F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6D9BDAF-1722-5A8B-063B-4798468CF6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just">
              <a:lnSpc>
                <a:spcPct val="150000"/>
              </a:lnSpc>
            </a:pPr>
            <a:r>
              <a:rPr lang="ru-RU" sz="3600" dirty="0">
                <a:latin typeface="Roboto"/>
                <a:ea typeface="Roboto"/>
                <a:cs typeface="Roboto"/>
              </a:rPr>
              <a:t>Я готов приступить к</a:t>
            </a:r>
            <a:r>
              <a:rPr lang="ru-RU" sz="3600" dirty="0">
                <a:effectLst/>
                <a:latin typeface="Roboto"/>
                <a:ea typeface="Roboto"/>
                <a:cs typeface="Roboto"/>
              </a:rPr>
              <a:t> демонстрации</a:t>
            </a:r>
            <a:r>
              <a:rPr lang="en-US" sz="3600" dirty="0">
                <a:effectLst/>
                <a:latin typeface="Roboto"/>
                <a:ea typeface="Roboto"/>
                <a:cs typeface="Roboto"/>
              </a:rPr>
              <a:t>.</a:t>
            </a:r>
            <a:endParaRPr lang="ru-RU" sz="3600" dirty="0">
              <a:effectLst/>
              <a:latin typeface="Roboto"/>
              <a:ea typeface="Roboto"/>
              <a:cs typeface="Roboto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53C9436-EAA0-C5F9-C0BF-548E88BE91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BB22B-6989-4BF0-AB8C-A69392D908DA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87221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F990-B0A4-406C-7DD1-97A12CAC9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3C588ED-DE16-AA4F-533E-81FA742880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59FCA132-88FA-EEFB-E7ED-1F3243E807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just">
              <a:lnSpc>
                <a:spcPct val="150000"/>
              </a:lnSpc>
            </a:pPr>
            <a:r>
              <a:rPr lang="ru-RU" sz="3600" dirty="0">
                <a:latin typeface="Roboto"/>
                <a:ea typeface="Roboto"/>
                <a:cs typeface="Roboto"/>
              </a:rPr>
              <a:t>Я готов приступить к</a:t>
            </a:r>
            <a:r>
              <a:rPr lang="ru-RU" sz="3600" dirty="0">
                <a:effectLst/>
                <a:latin typeface="Roboto"/>
                <a:ea typeface="Roboto"/>
                <a:cs typeface="Roboto"/>
              </a:rPr>
              <a:t> демонстрации</a:t>
            </a:r>
            <a:r>
              <a:rPr lang="en-US" sz="3600" dirty="0">
                <a:effectLst/>
                <a:latin typeface="Roboto"/>
                <a:ea typeface="Roboto"/>
                <a:cs typeface="Roboto"/>
              </a:rPr>
              <a:t>.</a:t>
            </a:r>
            <a:endParaRPr lang="ru-RU" sz="3600" dirty="0">
              <a:effectLst/>
              <a:latin typeface="Roboto"/>
              <a:ea typeface="Roboto"/>
              <a:cs typeface="Roboto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1FDDFDE-7CA1-4635-5CCF-7928181C6E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BB22B-6989-4BF0-AB8C-A69392D908DA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27268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287C4-C7D5-49F5-0B52-9007CDD10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C9EA3E5-F52A-0F74-B04A-62F343E5FA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AE4730DB-CAEA-0EC3-255E-9F03A22E9E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just">
              <a:lnSpc>
                <a:spcPct val="150000"/>
              </a:lnSpc>
            </a:pPr>
            <a:r>
              <a:rPr lang="ru-RU" sz="3600" dirty="0">
                <a:latin typeface="Roboto"/>
                <a:ea typeface="Roboto"/>
                <a:cs typeface="Roboto"/>
              </a:rPr>
              <a:t>Я готов приступить к</a:t>
            </a:r>
            <a:r>
              <a:rPr lang="ru-RU" sz="3600" dirty="0">
                <a:effectLst/>
                <a:latin typeface="Roboto"/>
                <a:ea typeface="Roboto"/>
                <a:cs typeface="Roboto"/>
              </a:rPr>
              <a:t> демонстрации</a:t>
            </a:r>
            <a:r>
              <a:rPr lang="en-US" sz="3600" dirty="0">
                <a:effectLst/>
                <a:latin typeface="Roboto"/>
                <a:ea typeface="Roboto"/>
                <a:cs typeface="Roboto"/>
              </a:rPr>
              <a:t>.</a:t>
            </a:r>
            <a:endParaRPr lang="ru-RU" sz="3600" dirty="0">
              <a:effectLst/>
              <a:latin typeface="Roboto"/>
              <a:ea typeface="Roboto"/>
              <a:cs typeface="Roboto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FD2B661-B685-5BDA-41BA-8837D32328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BB22B-6989-4BF0-AB8C-A69392D908DA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7163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ru-RU" dirty="0"/>
              <a:t>Целью выпускной квалификационной работы является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автоматизация процесса разметки текстовых документов для вопросно-ответных систем на основе размеченной коллекции документов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dirty="0">
              <a:cs typeface="Calibri"/>
            </a:endParaRPr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ea typeface="Calibri"/>
              <a:cs typeface="Calibri"/>
            </a:endParaRPr>
          </a:p>
          <a:p>
            <a:r>
              <a:rPr lang="ru-RU" dirty="0"/>
              <a:t>Для достижения поставленной цели требуется решить задачи, представленные на слайде.</a:t>
            </a:r>
            <a:endParaRPr lang="ru-RU" dirty="0">
              <a:ea typeface="Calibri"/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BB22B-6989-4BF0-AB8C-A69392D908D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89163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a typeface="Calibri" panose="020F0502020204030204"/>
                <a:cs typeface="Calibri" panose="020F0502020204030204"/>
              </a:rPr>
              <a:t>NER </a:t>
            </a:r>
            <a:r>
              <a:rPr lang="ru-RU" dirty="0">
                <a:ea typeface="Calibri" panose="020F0502020204030204"/>
                <a:cs typeface="Calibri" panose="020F0502020204030204"/>
              </a:rPr>
              <a:t>не способна находить синонимы и значения выделенных сущностей без использования машинного обучения</a:t>
            </a:r>
            <a:r>
              <a:rPr lang="en-US" dirty="0">
                <a:ea typeface="Calibri" panose="020F0502020204030204"/>
                <a:cs typeface="Calibri" panose="020F0502020204030204"/>
              </a:rPr>
              <a:t>.</a:t>
            </a:r>
            <a:br>
              <a:rPr lang="ru-RU" dirty="0">
                <a:ea typeface="Calibri" panose="020F0502020204030204"/>
                <a:cs typeface="Calibri" panose="020F0502020204030204"/>
              </a:rPr>
            </a:br>
            <a:r>
              <a:rPr lang="ru-RU" dirty="0">
                <a:ea typeface="Calibri" panose="020F0502020204030204"/>
                <a:cs typeface="Calibri" panose="020F0502020204030204"/>
              </a:rPr>
              <a:t>В таких случаях прибегают к комбинированному подходу</a:t>
            </a:r>
            <a:r>
              <a:rPr lang="en-US" dirty="0">
                <a:ea typeface="Calibri" panose="020F0502020204030204"/>
                <a:cs typeface="Calibri" panose="020F0502020204030204"/>
              </a:rPr>
              <a:t>, </a:t>
            </a:r>
            <a:r>
              <a:rPr lang="ru-RU" dirty="0">
                <a:ea typeface="Calibri" panose="020F0502020204030204"/>
                <a:cs typeface="Calibri" panose="020F0502020204030204"/>
              </a:rPr>
              <a:t>который включает в себя ещё и определение синонимов и значений</a:t>
            </a:r>
            <a:r>
              <a:rPr lang="en-US" dirty="0">
                <a:ea typeface="Calibri" panose="020F0502020204030204"/>
                <a:cs typeface="Calibri" panose="020F0502020204030204"/>
              </a:rPr>
              <a:t>, </a:t>
            </a:r>
            <a:r>
              <a:rPr lang="ru-RU" dirty="0">
                <a:ea typeface="Calibri" panose="020F0502020204030204"/>
                <a:cs typeface="Calibri" panose="020F0502020204030204"/>
              </a:rPr>
              <a:t>получая в итоге словарь</a:t>
            </a:r>
            <a:r>
              <a:rPr lang="en-US" dirty="0">
                <a:ea typeface="Calibri" panose="020F0502020204030204"/>
                <a:cs typeface="Calibri" panose="020F0502020204030204"/>
              </a:rPr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41D242-F490-4F87-B996-FBCB4E7FC54A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7793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10490-7A0E-1DCB-A4B6-583089DD2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2747C73-6B02-321C-4CDE-BC86DF4EA1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8F76E5F-A4CA-986F-F2C4-521ECAC78D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ru-RU" sz="1800" b="1" dirty="0"/>
              <a:t>Вопросно-ответная система</a:t>
            </a:r>
            <a:r>
              <a:rPr lang="en-US" sz="1800" b="1" dirty="0"/>
              <a:t> (QA)</a:t>
            </a:r>
            <a:r>
              <a:rPr lang="ru-RU" sz="1800" dirty="0"/>
              <a:t> – информационная система, способная принимать вопросы и отвечать на них на естественном языке.</a:t>
            </a:r>
          </a:p>
          <a:p>
            <a:r>
              <a:rPr lang="ru-RU" sz="1800" dirty="0"/>
              <a:t>Различают 4 вида </a:t>
            </a:r>
            <a:r>
              <a:rPr lang="en-US" sz="1800" dirty="0"/>
              <a:t>QA-</a:t>
            </a:r>
            <a:r>
              <a:rPr lang="ru-RU" sz="1800" dirty="0"/>
              <a:t>систем</a:t>
            </a:r>
            <a:r>
              <a:rPr lang="en-US" sz="1800" dirty="0"/>
              <a:t> </a:t>
            </a:r>
            <a:r>
              <a:rPr lang="ru-RU" sz="1800" dirty="0"/>
              <a:t>по тому</a:t>
            </a:r>
            <a:r>
              <a:rPr lang="en-US" sz="1800" dirty="0"/>
              <a:t>, </a:t>
            </a:r>
            <a:r>
              <a:rPr lang="ru-RU" sz="1800" dirty="0"/>
              <a:t>на чём они основываются</a:t>
            </a:r>
            <a:r>
              <a:rPr lang="en-US" sz="1800" dirty="0"/>
              <a:t>.</a:t>
            </a:r>
            <a:br>
              <a:rPr lang="en-US" sz="1800" dirty="0"/>
            </a:br>
            <a:r>
              <a:rPr lang="en-US" sz="1800" dirty="0"/>
              <a:t>* </a:t>
            </a:r>
            <a:r>
              <a:rPr lang="ru-RU" sz="1800" dirty="0"/>
              <a:t> В </a:t>
            </a:r>
            <a:r>
              <a:rPr lang="en-US" sz="1800" dirty="0"/>
              <a:t>QA-</a:t>
            </a:r>
            <a:r>
              <a:rPr lang="ru-RU" dirty="0"/>
              <a:t>системах</a:t>
            </a:r>
            <a:r>
              <a:rPr lang="en-US" dirty="0"/>
              <a:t>,</a:t>
            </a:r>
            <a:r>
              <a:rPr lang="ru-RU" dirty="0"/>
              <a:t> основанных на веб-поиске качество результатов зависит от поисковой системы</a:t>
            </a:r>
            <a:r>
              <a:rPr lang="en-US" dirty="0"/>
              <a:t>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QA-</a:t>
            </a:r>
            <a:r>
              <a:rPr lang="ru-RU" dirty="0"/>
              <a:t>системах с коллекцией вопросов и ответов необходим сбор коллекции вопросов и ответов</a:t>
            </a:r>
            <a:r>
              <a:rPr lang="en-US" dirty="0"/>
              <a:t>.</a:t>
            </a:r>
            <a:r>
              <a:rPr lang="ru-RU" dirty="0"/>
              <a:t> Так же в них отсутствует возможность ответа на вопрос, аналогов которого нет в коллекции.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экспертных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QA-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системах н</a:t>
            </a:r>
            <a:r>
              <a:rPr lang="ru-RU" dirty="0"/>
              <a:t>еобходимо создание больших структурированных баз знаний</a:t>
            </a:r>
            <a:r>
              <a:rPr lang="en-US" dirty="0"/>
              <a:t>, </a:t>
            </a:r>
            <a:r>
              <a:rPr lang="ru-RU" dirty="0"/>
              <a:t>а также необходимы эксперты в предметным областям.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ru-RU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настоящее время получил развитие подход к разработке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QA-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систем </a:t>
            </a:r>
            <a:r>
              <a:rPr lang="ru-RU" dirty="0"/>
              <a:t>с коллекцией индексированных документов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defRPr/>
            </a:pPr>
            <a:endParaRPr lang="en-US" sz="1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EAEF06D-208C-F932-80A6-3B113827BE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BB22B-6989-4BF0-AB8C-A69392D908DA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9587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None/>
            </a:pPr>
            <a:r>
              <a:rPr lang="ru-RU" dirty="0"/>
              <a:t>Данный подход основывается на подходе </a:t>
            </a:r>
            <a:r>
              <a:rPr lang="en-US" dirty="0"/>
              <a:t>RAG, </a:t>
            </a:r>
            <a:r>
              <a:rPr lang="ru-RU" dirty="0"/>
              <a:t>который обеспечивает</a:t>
            </a:r>
            <a:r>
              <a:rPr lang="en-US" dirty="0"/>
              <a:t>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dirty="0"/>
              <a:t>Возможность самостоятельного управления индексированием и поиском по индексу;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dirty="0"/>
              <a:t>Ускорение системы при обработке запроса за счет самостоятельного индексирования документов.</a:t>
            </a:r>
            <a:endParaRPr lang="ru-RU" b="0" i="0" dirty="0">
              <a:effectLst/>
              <a:latin typeface="fkGroteskNeue"/>
            </a:endParaRPr>
          </a:p>
          <a:p>
            <a:pPr algn="l">
              <a:buNone/>
            </a:pPr>
            <a:r>
              <a:rPr lang="ru-RU" b="0" i="0" dirty="0">
                <a:effectLst/>
                <a:latin typeface="fkGroteskNeue"/>
              </a:rPr>
              <a:t>Кроме того </a:t>
            </a:r>
            <a:r>
              <a:rPr lang="en-US" b="0" i="0" dirty="0">
                <a:effectLst/>
                <a:latin typeface="fkGroteskNeue"/>
              </a:rPr>
              <a:t>RAG </a:t>
            </a:r>
            <a:r>
              <a:rPr lang="ru-RU" b="0" i="0" dirty="0">
                <a:effectLst/>
                <a:latin typeface="fkGroteskNeue"/>
              </a:rPr>
              <a:t>позволяет использовать локальные коллекции документов</a:t>
            </a:r>
            <a:r>
              <a:rPr lang="en-US" b="0" i="0" dirty="0">
                <a:effectLst/>
                <a:latin typeface="fkGroteskNeue"/>
              </a:rPr>
              <a:t>.</a:t>
            </a:r>
            <a:endParaRPr lang="ru-RU" b="0" i="0" dirty="0">
              <a:effectLst/>
              <a:latin typeface="fkGroteskNeue"/>
            </a:endParaRPr>
          </a:p>
          <a:p>
            <a:pPr algn="l">
              <a:buNone/>
            </a:pPr>
            <a:endParaRPr lang="ru-RU" b="0" i="0" dirty="0">
              <a:effectLst/>
              <a:latin typeface="fkGroteskNeue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BB22B-6989-4BF0-AB8C-A69392D908DA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7736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CA8C4-0C29-A2D2-AF16-4973B5C36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3DE1D61-3FE6-6FA9-628A-C45892CD46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2F50FC9D-1A65-D386-D4F3-769EE46F6B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ru-RU" b="0" i="0" dirty="0">
                <a:effectLst/>
                <a:latin typeface="fkGroteskNeue"/>
              </a:rPr>
              <a:t>Шаги разметки </a:t>
            </a:r>
            <a:r>
              <a:rPr lang="en-US" b="0" i="0" dirty="0">
                <a:effectLst/>
                <a:latin typeface="fkGroteskNeue"/>
              </a:rPr>
              <a:t>RAG, </a:t>
            </a:r>
            <a:r>
              <a:rPr lang="ru-RU" b="0" i="0" dirty="0">
                <a:effectLst/>
                <a:latin typeface="fkGroteskNeue"/>
              </a:rPr>
              <a:t>представленные на слайде позволяют построить систему</a:t>
            </a:r>
            <a:r>
              <a:rPr lang="en-US" b="0" i="0" dirty="0">
                <a:effectLst/>
                <a:latin typeface="fkGroteskNeue"/>
              </a:rPr>
              <a:t>, </a:t>
            </a:r>
            <a:r>
              <a:rPr lang="ru-RU" b="0" i="0" dirty="0">
                <a:effectLst/>
                <a:latin typeface="fkGroteskNeue"/>
              </a:rPr>
              <a:t>способную размечать текстовые документы таким образом</a:t>
            </a:r>
            <a:r>
              <a:rPr lang="en-US" b="0" i="0" dirty="0">
                <a:effectLst/>
                <a:latin typeface="fkGroteskNeue"/>
              </a:rPr>
              <a:t>, </a:t>
            </a:r>
            <a:r>
              <a:rPr lang="ru-RU" b="0" i="0" dirty="0">
                <a:effectLst/>
                <a:latin typeface="fkGroteskNeue"/>
              </a:rPr>
              <a:t>чтобы в последствии находить релевантные именованные сущности и генерировать на их основе ответ на вопрос пользователя</a:t>
            </a:r>
            <a:r>
              <a:rPr lang="en-US" b="0" i="0" dirty="0">
                <a:effectLst/>
                <a:latin typeface="fkGroteskNeue"/>
              </a:rPr>
              <a:t>, </a:t>
            </a:r>
            <a:r>
              <a:rPr lang="ru-RU" b="0" i="0" dirty="0">
                <a:effectLst/>
                <a:latin typeface="fkGroteskNeue"/>
              </a:rPr>
              <a:t>снижая риск нахождения устаревшей или ложной информации</a:t>
            </a:r>
            <a:r>
              <a:rPr lang="en-US" b="0" i="0" dirty="0">
                <a:effectLst/>
                <a:latin typeface="fkGroteskNeue"/>
              </a:rPr>
              <a:t>.</a:t>
            </a:r>
            <a:endParaRPr lang="ru-RU" b="0" i="0" dirty="0">
              <a:effectLst/>
              <a:latin typeface="fkGroteskNeue"/>
            </a:endParaRPr>
          </a:p>
          <a:p>
            <a:pPr algn="l">
              <a:buFont typeface="Arial" panose="020B0604020202020204" pitchFamily="34" charset="0"/>
              <a:buNone/>
            </a:pPr>
            <a:endParaRPr lang="ru-RU" b="0" i="0" dirty="0">
              <a:effectLst/>
              <a:latin typeface="fkGroteskNeue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ru-RU" b="0" i="0" dirty="0">
                <a:effectLst/>
                <a:latin typeface="fkGroteskNeue"/>
              </a:rPr>
              <a:t>Основными шагами в </a:t>
            </a:r>
            <a:r>
              <a:rPr lang="en-US" b="0" i="0" dirty="0">
                <a:effectLst/>
                <a:latin typeface="fkGroteskNeue"/>
              </a:rPr>
              <a:t>RAG</a:t>
            </a:r>
            <a:r>
              <a:rPr lang="ru-RU" b="0" i="0" dirty="0">
                <a:effectLst/>
                <a:latin typeface="fkGroteskNeue"/>
              </a:rPr>
              <a:t> являются</a:t>
            </a:r>
            <a:r>
              <a:rPr lang="en-US" b="0" i="0" dirty="0">
                <a:effectLst/>
                <a:latin typeface="fkGroteskNeue"/>
              </a:rPr>
              <a:t>: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effectLst/>
                <a:latin typeface="fkGroteskNeue"/>
              </a:rPr>
              <a:t>* </a:t>
            </a:r>
            <a:r>
              <a:rPr lang="ru-RU" b="0" i="0" dirty="0">
                <a:effectLst/>
                <a:latin typeface="fkGroteskNeue"/>
              </a:rPr>
              <a:t>Разделение на фрагменты</a:t>
            </a:r>
            <a:r>
              <a:rPr lang="en-US" b="0" i="0" dirty="0">
                <a:effectLst/>
                <a:latin typeface="fkGroteskNeue"/>
              </a:rPr>
              <a:t>. </a:t>
            </a:r>
            <a:r>
              <a:rPr lang="ru-RU" b="0" i="0" dirty="0">
                <a:effectLst/>
                <a:latin typeface="fkGroteskNeue"/>
              </a:rPr>
              <a:t>Текст делится на текстовые блоки</a:t>
            </a:r>
            <a:r>
              <a:rPr lang="en-US" b="0" i="0" dirty="0">
                <a:effectLst/>
                <a:latin typeface="fkGroteskNeue"/>
              </a:rPr>
              <a:t> </a:t>
            </a:r>
            <a:r>
              <a:rPr lang="ru-RU" b="0" i="0" dirty="0">
                <a:effectLst/>
                <a:latin typeface="fkGroteskNeue"/>
              </a:rPr>
              <a:t>как правило одинаковой длины</a:t>
            </a:r>
            <a:r>
              <a:rPr lang="en-US" b="0" i="0" dirty="0">
                <a:effectLst/>
                <a:latin typeface="fkGroteskNeue"/>
              </a:rPr>
              <a:t>.</a:t>
            </a:r>
            <a:endParaRPr lang="ru-RU" b="0" i="0" dirty="0">
              <a:effectLst/>
              <a:latin typeface="fkGroteskNeue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fkGroteskNeue"/>
              </a:rPr>
              <a:t>Извлечение сущностей и связей во всех текстовых блоках</a:t>
            </a:r>
            <a:r>
              <a:rPr lang="en-US" b="0" i="0" dirty="0">
                <a:effectLst/>
                <a:latin typeface="fkGroteskNeue"/>
              </a:rPr>
              <a:t>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fkGroteskNeue"/>
              </a:rPr>
              <a:t>Индексация и векторизация</a:t>
            </a:r>
            <a:r>
              <a:rPr lang="en-US" b="0" i="0" dirty="0">
                <a:effectLst/>
                <a:latin typeface="fkGroteskNeue"/>
              </a:rPr>
              <a:t>, </a:t>
            </a:r>
            <a:r>
              <a:rPr lang="ru-RU" b="0" i="0" dirty="0">
                <a:effectLst/>
                <a:latin typeface="fkGroteskNeue"/>
              </a:rPr>
              <a:t>позволяющая сформировать структуру для поиска по векторным представлениям текста</a:t>
            </a:r>
            <a:r>
              <a:rPr lang="en-US" b="0" i="0" dirty="0">
                <a:effectLst/>
                <a:latin typeface="fkGroteskNeue"/>
              </a:rPr>
              <a:t>.</a:t>
            </a:r>
            <a:endParaRPr lang="ru-RU" b="0" i="0" dirty="0">
              <a:effectLst/>
              <a:latin typeface="fkGroteskNeue"/>
            </a:endParaRPr>
          </a:p>
          <a:p>
            <a:pPr algn="l">
              <a:buFont typeface="Arial" panose="020B0604020202020204" pitchFamily="34" charset="0"/>
              <a:buNone/>
            </a:pPr>
            <a:endParaRPr lang="ru-RU" b="0" i="0" dirty="0">
              <a:effectLst/>
              <a:latin typeface="fkGroteskNeue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E209FFA-58D2-537D-2687-D4CF945A74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BB22B-6989-4BF0-AB8C-A69392D908DA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382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US" sz="2800" b="0" i="0" dirty="0">
                <a:effectLst/>
                <a:latin typeface="fkGroteskNeue"/>
              </a:rPr>
              <a:t>NER </a:t>
            </a:r>
            <a:r>
              <a:rPr lang="ru-RU" sz="2800" b="0" i="0" dirty="0">
                <a:effectLst/>
                <a:latin typeface="fkGroteskNeue"/>
              </a:rPr>
              <a:t>включает три шага: поиск кандидатов, выделение признаков, ранжирование.</a:t>
            </a:r>
          </a:p>
          <a:p>
            <a:pPr algn="l">
              <a:buFont typeface="Arial" panose="020B0604020202020204" pitchFamily="34" charset="0"/>
              <a:buNone/>
            </a:pPr>
            <a:endParaRPr lang="ru-RU" sz="2800" b="0" i="0" dirty="0">
              <a:effectLst/>
              <a:latin typeface="fkGroteskNeue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ru-RU" sz="2800" b="0" i="0" dirty="0">
                <a:effectLst/>
                <a:latin typeface="fkGroteskNeue"/>
              </a:rPr>
              <a:t>Эти этапы позволяют автоматически находить и выделять значимые именованные сущности в тексте.</a:t>
            </a:r>
          </a:p>
          <a:p>
            <a:pPr>
              <a:defRPr/>
            </a:pP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BB22B-6989-4BF0-AB8C-A69392D908DA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2036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Статистический подход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прост в реализации, быстро работает и адаптируется, но плохо справляется с многозначностью и зависит от качества данных.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Лингвистический подход - использует шаблоны для поиска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минусов - выделяет нерелевантные слова.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Машинное обучение - объединяет плюсы предыдущих подходов, но требует предварительно сформированных выборок и больших вычислительных ресурсов.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b="1" dirty="0">
              <a:ea typeface="Calibri" panose="020F0502020204030204"/>
              <a:cs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dirty="0">
                <a:ea typeface="Calibri" panose="020F0502020204030204"/>
                <a:cs typeface="Calibri" panose="020F0502020204030204"/>
              </a:rPr>
              <a:t>Сам по себе </a:t>
            </a:r>
            <a:r>
              <a:rPr lang="en-US" b="1" dirty="0">
                <a:ea typeface="Calibri" panose="020F0502020204030204"/>
                <a:cs typeface="Calibri" panose="020F0502020204030204"/>
              </a:rPr>
              <a:t>NER </a:t>
            </a:r>
            <a:r>
              <a:rPr lang="ru-RU" b="1" dirty="0">
                <a:ea typeface="Calibri" panose="020F0502020204030204"/>
                <a:cs typeface="Calibri" panose="020F0502020204030204"/>
              </a:rPr>
              <a:t>не способен находить синонимы и значения выделенных сущностей без использования машинного обучения</a:t>
            </a:r>
            <a:r>
              <a:rPr lang="en-US" b="1" dirty="0">
                <a:ea typeface="Calibri" panose="020F0502020204030204"/>
                <a:cs typeface="Calibri" panose="020F0502020204030204"/>
              </a:rPr>
              <a:t>.</a:t>
            </a:r>
            <a:br>
              <a:rPr lang="ru-RU" b="1" dirty="0">
                <a:ea typeface="Calibri" panose="020F0502020204030204"/>
                <a:cs typeface="Calibri" panose="020F0502020204030204"/>
              </a:rPr>
            </a:br>
            <a:r>
              <a:rPr lang="ru-RU" b="1" dirty="0">
                <a:ea typeface="Calibri" panose="020F0502020204030204"/>
                <a:cs typeface="Calibri" panose="020F0502020204030204"/>
              </a:rPr>
              <a:t>В таких случаях прибегают к комбинированному подходу</a:t>
            </a:r>
            <a:r>
              <a:rPr lang="en-US" b="1" dirty="0">
                <a:ea typeface="Calibri" panose="020F0502020204030204"/>
                <a:cs typeface="Calibri" panose="020F0502020204030204"/>
              </a:rPr>
              <a:t>, </a:t>
            </a:r>
            <a:r>
              <a:rPr lang="ru-RU" b="1" dirty="0">
                <a:ea typeface="Calibri" panose="020F0502020204030204"/>
                <a:cs typeface="Calibri" panose="020F0502020204030204"/>
              </a:rPr>
              <a:t>который включает в себя ещё и определение синонимов и значений</a:t>
            </a:r>
            <a:r>
              <a:rPr lang="en-US" b="1" dirty="0">
                <a:ea typeface="Calibri" panose="020F0502020204030204"/>
                <a:cs typeface="Calibri" panose="020F0502020204030204"/>
              </a:rPr>
              <a:t>, </a:t>
            </a:r>
            <a:r>
              <a:rPr lang="ru-RU" b="1" dirty="0">
                <a:ea typeface="Calibri" panose="020F0502020204030204"/>
                <a:cs typeface="Calibri" panose="020F0502020204030204"/>
              </a:rPr>
              <a:t>получая в итоге словарь</a:t>
            </a:r>
            <a:r>
              <a:rPr lang="en-US" b="1" dirty="0">
                <a:ea typeface="Calibri" panose="020F0502020204030204"/>
                <a:cs typeface="Calibri" panose="020F0502020204030204"/>
              </a:rPr>
              <a:t>.</a:t>
            </a:r>
          </a:p>
          <a:p>
            <a:endParaRPr lang="ru-RU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 algn="just">
              <a:buNone/>
            </a:pPr>
            <a:endParaRPr lang="en-US" sz="1200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BB22B-6989-4BF0-AB8C-A69392D908DA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0113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Лучший результат в выделении именованных сущностей достигается при комбинировании статистического и лингвистического подходов с современными технологиями, такими как </a:t>
            </a:r>
            <a:r>
              <a:rPr 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RAG,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 позволяет создавать гибкие и масштабируемые системы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b="0" i="0" dirty="0">
              <a:effectLst/>
              <a:latin typeface="fkGroteskNeue"/>
            </a:endParaRPr>
          </a:p>
          <a:p>
            <a:pPr algn="l"/>
            <a:endParaRPr lang="ru-RU" b="0" i="0" dirty="0">
              <a:effectLst/>
              <a:latin typeface="fkGroteskNeue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BB22B-6989-4BF0-AB8C-A69392D908DA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406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2C68C9-27E8-040B-8C04-63BB3FDE32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3225149-E9CE-E344-C01E-72812CDEEB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5B4C341-FB1D-A846-FC51-6C416D2FA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D5A4A-4622-4E5E-A3A6-72D9C1ED1B47}" type="datetime1">
              <a:rPr lang="ru-RU" smtClean="0"/>
              <a:t>16.06.2025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C47AD5-5101-D403-AF2F-04AC40246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673F420-9FBB-DD03-15B4-4A5F574A6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0391-24FC-439E-8B67-98451B78C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0928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BF5FFB-A9CA-A170-F948-2AEF6ED8C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E2824F1-AA25-A11A-9704-E9537ECA3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831618-006C-87A2-FF7A-7EFDC17EB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BBA69-B400-4A1C-80B3-441C04AA955C}" type="datetime1">
              <a:rPr lang="ru-RU" smtClean="0"/>
              <a:t>16.06.2025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AEE306-B67F-3ACE-E0B7-D8F014F5A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4BC386C-A96D-B35D-151B-21ACE730A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0391-24FC-439E-8B67-98451B78C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6326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C62E98B-0AB8-0E4C-7081-31C5CEAD90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F1FB952-5818-8C5F-65CA-3D172D5B9D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DE8F98-38F5-303A-611B-42F17F38A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D751E-B9E6-41BE-A177-F463F670493B}" type="datetime1">
              <a:rPr lang="ru-RU" smtClean="0"/>
              <a:t>16.06.2025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85309B-BEE2-D095-A15E-4F8A03C8E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348F730-A4B2-30C0-8F7B-374FD45CE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0391-24FC-439E-8B67-98451B78C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98073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 descr="ДВФУ">
            <a:extLst>
              <a:ext uri="{FF2B5EF4-FFF2-40B4-BE49-F238E27FC236}">
                <a16:creationId xmlns:a16="http://schemas.microsoft.com/office/drawing/2014/main" id="{4A04CB0D-5EC1-42A3-9105-7007FB990B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62" y="322572"/>
            <a:ext cx="2494506" cy="1537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802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2D89B8-09F0-61F1-174C-97B8794A8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378D31-210D-D150-0993-BB685FAB1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02CC38-D50C-3A82-F6FB-F50A87A42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0E68-2294-4AB6-921E-4A3422292A1B}" type="datetime1">
              <a:rPr lang="ru-RU" smtClean="0"/>
              <a:t>16.06.2025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149998A-4778-08B6-E69B-1196CCFD6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89E737-9377-1739-AF6C-F8818D4F4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0391-24FC-439E-8B67-98451B78C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5261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270E33-9231-F013-7C6A-645A19223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22742D6-22B9-96A0-47E0-A51A54B20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E07C1D3-C1CE-79E0-6299-A74594448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0043-C7F8-4F25-BCAF-44D5896DC2E7}" type="datetime1">
              <a:rPr lang="ru-RU" smtClean="0"/>
              <a:t>16.06.2025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188813-41D5-CC04-A85E-302506EF8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B2C43B5-AE71-837D-E5DA-B186FDBEC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0391-24FC-439E-8B67-98451B78C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8775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682501-0915-8132-768E-90AA7D076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7F9577-E48A-3640-C24F-35F2308EFD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524B692-7FC8-8393-A147-8087D21342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6A15054-33E4-27BC-575C-A414EE9B3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F5954-DACC-4F94-9BC7-41E25ED78F04}" type="datetime1">
              <a:rPr lang="ru-RU" smtClean="0"/>
              <a:t>16.06.2025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FE13ABE-1B90-CEDA-2502-E7050712C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C996FB7-441F-6BA9-E37B-C1D1BC6AE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0391-24FC-439E-8B67-98451B78C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0110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338848-D81B-FC82-015B-E017515A0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56E1F10-3E77-04B8-E7B5-BB92461DB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ACA338E-A5FD-23E0-3B26-D1263B631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F7D8A6A-CB6A-5EFF-A81B-A5017E1B81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F523E14-5A60-F6ED-9421-499F82E570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0AA3762-54DD-3909-3EB2-16D45F21A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7079-2D3D-4A55-979D-AB1FA3C997D7}" type="datetime1">
              <a:rPr lang="ru-RU" smtClean="0"/>
              <a:t>16.06.2025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EEE354C-1CC4-F0D3-4A99-F1A331B76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E4F8854-BBE5-1F35-AA5F-CF82CC498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0391-24FC-439E-8B67-98451B78C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0246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AD9E68-CF7F-D023-F1FC-267A44F2C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7E19B5A-F5B6-038F-4795-5BAC95174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57918-3CA2-4C1D-BD77-B8E622915866}" type="datetime1">
              <a:rPr lang="ru-RU" smtClean="0"/>
              <a:t>16.06.2025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79E021D-AE58-B578-9322-EEE8DFEF0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685D945-8518-DC2B-25CC-24C6A6E7B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0391-24FC-439E-8B67-98451B78C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9419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0B30160-9ECB-9681-F214-3F444B422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8BFDD-8CFE-46AF-AB5F-D2AC16257F9C}" type="datetime1">
              <a:rPr lang="ru-RU" smtClean="0"/>
              <a:t>16.06.2025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D301DF7-A356-2859-75A1-2B8496F92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7A239DB-00A8-0365-DA65-6D8FB09BE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0391-24FC-439E-8B67-98451B78C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446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D37DAC-A21A-9229-CD59-50EF5B7E9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75BDD0-4825-1B05-F4DA-D6D2CEC41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3A9FAE1-DADC-2EB4-A43F-2CBBCC572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116ED07-74AA-88AB-86BA-D31D186DE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E34B1-A3CF-4F53-8ACD-A6D4059B2A95}" type="datetime1">
              <a:rPr lang="ru-RU" smtClean="0"/>
              <a:t>16.06.2025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D833FF6-412D-5938-C064-BBFF55C13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23A6FFF-8CC4-5992-2200-9ACA2058D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0391-24FC-439E-8B67-98451B78C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6093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B6325B-093F-CDD4-E0C1-459E6A69C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D768A34-5C1C-9734-2A02-9B634CE574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093093-4BF8-A60D-2921-3F80C53118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0B21764-E10A-0916-0774-C54810C0E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641AC-75CD-4CC5-8C69-1E78B728222A}" type="datetime1">
              <a:rPr lang="ru-RU" smtClean="0"/>
              <a:t>16.06.2025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5047E26-497B-7927-02C4-92F5B1F9D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0648B02-06C2-C2A4-B2FA-223799E5B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0391-24FC-439E-8B67-98451B78C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2749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53939A-9559-0644-7E4E-EA587F4A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95D810E-97F9-9A36-B80F-D637201AC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6EF4A4-9661-BF4F-1349-809F4E1E42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128F9-D8B2-4F1A-AA6F-E207B234B1B0}" type="datetime1">
              <a:rPr lang="ru-RU" smtClean="0"/>
              <a:t>16.06.2025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B94452-0956-4D01-B7B3-BBBB10CC49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D53522B-AC69-D06C-A396-8B33B166D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410391-24FC-439E-8B67-98451B78C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098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70E18932-9E7D-4F66-BDC2-A73AD5C7906D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338480" y="2496013"/>
            <a:ext cx="11515039" cy="865173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2400" cap="all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АВТОМАТИЗАЦИЯ ПРОЦЕССА РАЗМЕТКИ ТЕКСТОВЫХ ДОКУМЕНТОВ</a:t>
            </a:r>
            <a:br>
              <a:rPr lang="en-US" sz="2400" cap="all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ru-RU" sz="2400" cap="all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ВОПРОСНО-ОТВЕТНОЙ СИСТЕМЫ С РАЗМЕЧЕННОЙ КОЛЛЕКЦИЕЙ ДОКУМЕНТОВ</a:t>
            </a:r>
            <a:endParaRPr lang="ru-RU" sz="2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DDB70253-DCAA-497B-9469-FCC820992AFD}"/>
                  </a:ext>
                </a:extLst>
              </p14:cNvPr>
              <p14:cNvContentPartPr/>
              <p14:nvPr/>
            </p14:nvContentPartPr>
            <p14:xfrm>
              <a:off x="8815174" y="1335596"/>
              <a:ext cx="360" cy="36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DDB70253-DCAA-497B-9469-FCC820992AF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06174" y="1326596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D23A715-C77A-2C16-1320-FE0E52E94C3A}"/>
              </a:ext>
            </a:extLst>
          </p:cNvPr>
          <p:cNvSpPr txBox="1">
            <a:spLocks/>
          </p:cNvSpPr>
          <p:nvPr/>
        </p:nvSpPr>
        <p:spPr>
          <a:xfrm>
            <a:off x="6231119" y="4284781"/>
            <a:ext cx="5622400" cy="153202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b="1" dirty="0">
                <a:latin typeface="Calibri" panose="020F0502020204030204" pitchFamily="34" charset="0"/>
                <a:ea typeface="Roboto"/>
                <a:cs typeface="Calibri" panose="020F0502020204030204" pitchFamily="34" charset="0"/>
              </a:rPr>
              <a:t>Выполнил: </a:t>
            </a:r>
            <a:r>
              <a:rPr lang="ru-RU" sz="2000" dirty="0">
                <a:latin typeface="Calibri" panose="020F0502020204030204" pitchFamily="34" charset="0"/>
                <a:ea typeface="Roboto"/>
                <a:cs typeface="Calibri" panose="020F0502020204030204" pitchFamily="34" charset="0"/>
              </a:rPr>
              <a:t>студент группы М9123-01.04.02пми</a:t>
            </a:r>
            <a:r>
              <a:rPr lang="en-US" sz="2000" dirty="0">
                <a:latin typeface="Calibri" panose="020F0502020204030204" pitchFamily="34" charset="0"/>
                <a:ea typeface="Roboto"/>
                <a:cs typeface="Calibri" panose="020F0502020204030204" pitchFamily="34" charset="0"/>
              </a:rPr>
              <a:t>, </a:t>
            </a:r>
            <a:r>
              <a:rPr lang="ru-RU" sz="2000" dirty="0">
                <a:latin typeface="Calibri" panose="020F0502020204030204" pitchFamily="34" charset="0"/>
                <a:ea typeface="Roboto"/>
                <a:cs typeface="Calibri" panose="020F0502020204030204" pitchFamily="34" charset="0"/>
              </a:rPr>
              <a:t>Хмелевский Е</a:t>
            </a:r>
            <a:r>
              <a:rPr lang="en-US" sz="2000" dirty="0">
                <a:latin typeface="Calibri" panose="020F0502020204030204" pitchFamily="34" charset="0"/>
                <a:ea typeface="Roboto"/>
                <a:cs typeface="Calibri" panose="020F0502020204030204" pitchFamily="34" charset="0"/>
              </a:rPr>
              <a:t>.</a:t>
            </a:r>
            <a:r>
              <a:rPr lang="ru-RU" sz="2000" dirty="0">
                <a:latin typeface="Calibri" panose="020F0502020204030204" pitchFamily="34" charset="0"/>
                <a:ea typeface="Roboto"/>
                <a:cs typeface="Calibri" panose="020F0502020204030204" pitchFamily="34" charset="0"/>
              </a:rPr>
              <a:t> Д</a:t>
            </a:r>
            <a:r>
              <a:rPr lang="en-US" sz="2000" dirty="0">
                <a:latin typeface="Calibri" panose="020F0502020204030204" pitchFamily="34" charset="0"/>
                <a:ea typeface="Roboto"/>
                <a:cs typeface="Calibri" panose="020F0502020204030204" pitchFamily="34" charset="0"/>
              </a:rPr>
              <a:t>.</a:t>
            </a:r>
            <a:endParaRPr lang="ru-RU" sz="2000" dirty="0"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sz="2000" b="1" dirty="0">
                <a:latin typeface="Calibri" panose="020F0502020204030204" pitchFamily="34" charset="0"/>
                <a:ea typeface="Roboto"/>
                <a:cs typeface="Calibri" panose="020F0502020204030204" pitchFamily="34" charset="0"/>
              </a:rPr>
              <a:t>Научный руководитель: </a:t>
            </a:r>
            <a:r>
              <a:rPr lang="ru-RU" sz="2000" dirty="0">
                <a:latin typeface="Calibri" panose="020F0502020204030204" pitchFamily="34" charset="0"/>
                <a:ea typeface="Roboto"/>
                <a:cs typeface="Calibri" panose="020F0502020204030204" pitchFamily="34" charset="0"/>
              </a:rPr>
              <a:t>доцент департамента</a:t>
            </a:r>
            <a:r>
              <a:rPr lang="en-US" sz="2000" dirty="0">
                <a:latin typeface="Calibri" panose="020F0502020204030204" pitchFamily="34" charset="0"/>
                <a:ea typeface="Roboto"/>
                <a:cs typeface="Calibri" panose="020F0502020204030204" pitchFamily="34" charset="0"/>
              </a:rPr>
              <a:t> </a:t>
            </a:r>
            <a:r>
              <a:rPr lang="ru-RU" sz="2000" dirty="0" err="1">
                <a:latin typeface="Calibri" panose="020F0502020204030204" pitchFamily="34" charset="0"/>
                <a:ea typeface="Roboto"/>
                <a:cs typeface="Calibri" panose="020F0502020204030204" pitchFamily="34" charset="0"/>
              </a:rPr>
              <a:t>ПИиИИ</a:t>
            </a:r>
            <a:r>
              <a:rPr lang="ru-RU" sz="2000" dirty="0">
                <a:latin typeface="Calibri" panose="020F0502020204030204" pitchFamily="34" charset="0"/>
                <a:ea typeface="Roboto"/>
                <a:cs typeface="Calibri" panose="020F0502020204030204" pitchFamily="34" charset="0"/>
              </a:rPr>
              <a:t>, к.т.н. Остроухова С</a:t>
            </a:r>
            <a:r>
              <a:rPr lang="en-US" sz="2000" dirty="0">
                <a:latin typeface="Calibri" panose="020F0502020204030204" pitchFamily="34" charset="0"/>
                <a:ea typeface="Roboto"/>
                <a:cs typeface="Calibri" panose="020F0502020204030204" pitchFamily="34" charset="0"/>
              </a:rPr>
              <a:t>.</a:t>
            </a:r>
            <a:r>
              <a:rPr lang="ru-RU" sz="2000" dirty="0">
                <a:latin typeface="Calibri" panose="020F0502020204030204" pitchFamily="34" charset="0"/>
                <a:ea typeface="Roboto"/>
                <a:cs typeface="Calibri" panose="020F0502020204030204" pitchFamily="34" charset="0"/>
              </a:rPr>
              <a:t> Н</a:t>
            </a:r>
            <a:r>
              <a:rPr lang="en-US" sz="2000" dirty="0">
                <a:latin typeface="Calibri" panose="020F0502020204030204" pitchFamily="34" charset="0"/>
                <a:ea typeface="Roboto"/>
                <a:cs typeface="Calibri" panose="020F0502020204030204" pitchFamily="34" charset="0"/>
              </a:rPr>
              <a:t>.</a:t>
            </a:r>
            <a:endParaRPr lang="ru-RU" sz="2000" dirty="0">
              <a:latin typeface="Calibri" panose="020F0502020204030204" pitchFamily="34" charset="0"/>
              <a:ea typeface="Roboto"/>
              <a:cs typeface="Calibri" panose="020F0502020204030204" pitchFamily="34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719C9478-28DF-C048-07B1-73685EE21418}"/>
              </a:ext>
            </a:extLst>
          </p:cNvPr>
          <p:cNvSpPr txBox="1">
            <a:spLocks/>
          </p:cNvSpPr>
          <p:nvPr/>
        </p:nvSpPr>
        <p:spPr>
          <a:xfrm>
            <a:off x="5032512" y="6309482"/>
            <a:ext cx="2126974" cy="291414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Владивосток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BE46F-6C24-10E4-4154-D8FE2ADC3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BC3A8-33CB-4D8A-69F3-235071F7C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64064" cy="1325563"/>
          </a:xfrm>
        </p:spPr>
        <p:txBody>
          <a:bodyPr/>
          <a:lstStyle/>
          <a:p>
            <a: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  <a:t>Этапы разметки коллекции документов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B2A30A1B-B1D8-454B-26DD-61252203EB3D}"/>
              </a:ext>
            </a:extLst>
          </p:cNvPr>
          <p:cNvCxnSpPr/>
          <p:nvPr/>
        </p:nvCxnSpPr>
        <p:spPr>
          <a:xfrm>
            <a:off x="452062" y="1541125"/>
            <a:ext cx="11250202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36AC639-B0EF-F0F0-CE97-78D508A62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0391-24FC-439E-8B67-98451B78CDD5}" type="slidenum">
              <a:rPr lang="ru-RU" smtClean="0"/>
              <a:t>10</a:t>
            </a:fld>
            <a:endParaRPr lang="ru-RU"/>
          </a:p>
        </p:txBody>
      </p:sp>
      <p:sp>
        <p:nvSpPr>
          <p:cNvPr id="5" name="Нижний колонтитул 5">
            <a:extLst>
              <a:ext uri="{FF2B5EF4-FFF2-40B4-BE49-F238E27FC236}">
                <a16:creationId xmlns:a16="http://schemas.microsoft.com/office/drawing/2014/main" id="{8E16D76B-5973-4AE7-72C8-85C4C9AA1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Задача 2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. </a:t>
            </a: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Анализ ПО </a:t>
            </a:r>
            <a:r>
              <a:rPr lang="ru-RU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«Разметка текстовых документов»</a:t>
            </a:r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9E9305-D67A-0D43-E54F-165E7A38F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62" y="2717125"/>
            <a:ext cx="11250202" cy="166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9522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A4F34-BB22-E65B-8BEA-80B80CDDD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3AEC59-794A-F47F-83A5-FE903A032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64064" cy="1325563"/>
          </a:xfrm>
        </p:spPr>
        <p:txBody>
          <a:bodyPr/>
          <a:lstStyle/>
          <a:p>
            <a: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  <a:t>Типы словосочетаний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C4955A54-E9C7-13C9-D278-6AC6F250352A}"/>
              </a:ext>
            </a:extLst>
          </p:cNvPr>
          <p:cNvCxnSpPr/>
          <p:nvPr/>
        </p:nvCxnSpPr>
        <p:spPr>
          <a:xfrm>
            <a:off x="452062" y="1541125"/>
            <a:ext cx="11250202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A26558D-B38D-EBAB-FD7D-4C7516E20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0391-24FC-439E-8B67-98451B78CDD5}" type="slidenum">
              <a:rPr lang="ru-RU" smtClean="0"/>
              <a:t>11</a:t>
            </a:fld>
            <a:endParaRPr lang="ru-RU"/>
          </a:p>
        </p:txBody>
      </p:sp>
      <p:sp>
        <p:nvSpPr>
          <p:cNvPr id="5" name="Нижний колонтитул 5">
            <a:extLst>
              <a:ext uri="{FF2B5EF4-FFF2-40B4-BE49-F238E27FC236}">
                <a16:creationId xmlns:a16="http://schemas.microsoft.com/office/drawing/2014/main" id="{46CF543F-3FBC-B873-366B-8030E60B9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Задача 2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. </a:t>
            </a: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Анализ ПО </a:t>
            </a:r>
            <a:r>
              <a:rPr lang="ru-RU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«Разметка текстовых документов»</a:t>
            </a:r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082" name="Picture 34">
            <a:extLst>
              <a:ext uri="{FF2B5EF4-FFF2-40B4-BE49-F238E27FC236}">
                <a16:creationId xmlns:a16="http://schemas.microsoft.com/office/drawing/2014/main" id="{0AFB90A4-01FA-ACDC-D5B5-F96F6D417C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3" t="23960" r="18846" b="18996"/>
          <a:stretch>
            <a:fillRect/>
          </a:stretch>
        </p:blipFill>
        <p:spPr bwMode="auto">
          <a:xfrm>
            <a:off x="716757" y="2243060"/>
            <a:ext cx="1792706" cy="82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>
            <a:extLst>
              <a:ext uri="{FF2B5EF4-FFF2-40B4-BE49-F238E27FC236}">
                <a16:creationId xmlns:a16="http://schemas.microsoft.com/office/drawing/2014/main" id="{FF9ECABF-EDF3-B30F-C9B9-B51536D9B8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7" t="5970" r="16223" b="16262"/>
          <a:stretch>
            <a:fillRect/>
          </a:stretch>
        </p:blipFill>
        <p:spPr bwMode="auto">
          <a:xfrm>
            <a:off x="3064702" y="1895228"/>
            <a:ext cx="1947795" cy="1413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Picture 38">
            <a:extLst>
              <a:ext uri="{FF2B5EF4-FFF2-40B4-BE49-F238E27FC236}">
                <a16:creationId xmlns:a16="http://schemas.microsoft.com/office/drawing/2014/main" id="{94259938-0B39-DD2A-753B-13FDF564D2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" t="1" r="9570" b="8110"/>
          <a:stretch>
            <a:fillRect/>
          </a:stretch>
        </p:blipFill>
        <p:spPr bwMode="auto">
          <a:xfrm>
            <a:off x="5567736" y="1745665"/>
            <a:ext cx="3068052" cy="179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8" name="Picture 40">
            <a:extLst>
              <a:ext uri="{FF2B5EF4-FFF2-40B4-BE49-F238E27FC236}">
                <a16:creationId xmlns:a16="http://schemas.microsoft.com/office/drawing/2014/main" id="{6D46ED06-6088-0701-8998-9CF861092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602" y="1841922"/>
            <a:ext cx="2352848" cy="179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0" name="Picture 42">
            <a:extLst>
              <a:ext uri="{FF2B5EF4-FFF2-40B4-BE49-F238E27FC236}">
                <a16:creationId xmlns:a16="http://schemas.microsoft.com/office/drawing/2014/main" id="{458862AD-0EF3-4DF9-0C22-CBE2522F2B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6" t="3070" r="10238" b="8745"/>
          <a:stretch>
            <a:fillRect/>
          </a:stretch>
        </p:blipFill>
        <p:spPr bwMode="auto">
          <a:xfrm>
            <a:off x="861136" y="3958397"/>
            <a:ext cx="3112168" cy="180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2" name="Picture 44">
            <a:extLst>
              <a:ext uri="{FF2B5EF4-FFF2-40B4-BE49-F238E27FC236}">
                <a16:creationId xmlns:a16="http://schemas.microsoft.com/office/drawing/2014/main" id="{3B4206B8-980D-E0B7-AD8B-3B30FF887A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2" t="4147" r="8799" b="16430"/>
          <a:stretch>
            <a:fillRect/>
          </a:stretch>
        </p:blipFill>
        <p:spPr bwMode="auto">
          <a:xfrm>
            <a:off x="4417594" y="3886205"/>
            <a:ext cx="3356811" cy="156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4" name="Picture 46">
            <a:extLst>
              <a:ext uri="{FF2B5EF4-FFF2-40B4-BE49-F238E27FC236}">
                <a16:creationId xmlns:a16="http://schemas.microsoft.com/office/drawing/2014/main" id="{A0763CA5-E9AF-8B6F-81DE-7AFD7B5C93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5" t="7745" r="5928" b="11286"/>
          <a:stretch>
            <a:fillRect/>
          </a:stretch>
        </p:blipFill>
        <p:spPr bwMode="auto">
          <a:xfrm>
            <a:off x="8105273" y="3946365"/>
            <a:ext cx="3753853" cy="163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219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56C63-B30E-CBF5-9508-29D85706A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7E17E6-FA06-9405-B671-E18484420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64064" cy="1325563"/>
          </a:xfrm>
        </p:spPr>
        <p:txBody>
          <a:bodyPr/>
          <a:lstStyle/>
          <a:p>
            <a: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  <a:t>Улучшение определения типов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43872F60-01B8-AA8D-7880-D78EA93C344B}"/>
              </a:ext>
            </a:extLst>
          </p:cNvPr>
          <p:cNvCxnSpPr/>
          <p:nvPr/>
        </p:nvCxnSpPr>
        <p:spPr>
          <a:xfrm>
            <a:off x="452062" y="1541125"/>
            <a:ext cx="11250202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18E390D-7841-1A1E-ED88-5C58E60CD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0391-24FC-439E-8B67-98451B78CDD5}" type="slidenum">
              <a:rPr lang="ru-RU" smtClean="0"/>
              <a:t>12</a:t>
            </a:fld>
            <a:endParaRPr lang="ru-RU"/>
          </a:p>
        </p:txBody>
      </p:sp>
      <p:sp>
        <p:nvSpPr>
          <p:cNvPr id="5" name="Нижний колонтитул 5">
            <a:extLst>
              <a:ext uri="{FF2B5EF4-FFF2-40B4-BE49-F238E27FC236}">
                <a16:creationId xmlns:a16="http://schemas.microsoft.com/office/drawing/2014/main" id="{66D3D544-D726-5657-66D1-8598597D0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Задача 2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. </a:t>
            </a: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Анализ ПО </a:t>
            </a:r>
            <a:r>
              <a:rPr lang="ru-RU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«Разметка текстовых документов»</a:t>
            </a:r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304DE005-8A84-9EB8-27A8-E2ABA581E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062" y="1899509"/>
            <a:ext cx="6144634" cy="49389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Адъективно-генитивный</a:t>
            </a:r>
            <a:r>
              <a:rPr lang="ru-RU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тип словосочетания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8B033F5B-9C40-3AD8-8EE7-7C56B92B984F}"/>
              </a:ext>
            </a:extLst>
          </p:cNvPr>
          <p:cNvSpPr txBox="1">
            <a:spLocks/>
          </p:cNvSpPr>
          <p:nvPr/>
        </p:nvSpPr>
        <p:spPr>
          <a:xfrm>
            <a:off x="1813964" y="3433543"/>
            <a:ext cx="2224636" cy="4938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Старый подход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5E9EE168-9DC8-1240-8D25-2D92F5CA5DCE}"/>
              </a:ext>
            </a:extLst>
          </p:cNvPr>
          <p:cNvSpPr txBox="1">
            <a:spLocks/>
          </p:cNvSpPr>
          <p:nvPr/>
        </p:nvSpPr>
        <p:spPr>
          <a:xfrm>
            <a:off x="7515235" y="3453556"/>
            <a:ext cx="2862801" cy="4938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Улучшенный подход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AA5A4C1D-4C23-883F-8CC5-BA05CF570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452" y="1537432"/>
            <a:ext cx="3946358" cy="170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355A7D26-ED7F-A43B-9C7F-25EFC712A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68" y="3927441"/>
            <a:ext cx="4380998" cy="186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C538CC5-799A-2C4B-111C-CB2D3EAE5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396" y="3976985"/>
            <a:ext cx="6024470" cy="176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35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4F5F6-248F-6CF8-89DE-1A34D890B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E642F-EF6F-3AC7-2790-4E9E682FB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64064" cy="1325563"/>
          </a:xfrm>
        </p:spPr>
        <p:txBody>
          <a:bodyPr/>
          <a:lstStyle/>
          <a:p>
            <a: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  <a:t>Выделение именованных сущностей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7A0FE5D5-E929-B394-F2DE-ED96ED302454}"/>
              </a:ext>
            </a:extLst>
          </p:cNvPr>
          <p:cNvCxnSpPr/>
          <p:nvPr/>
        </p:nvCxnSpPr>
        <p:spPr>
          <a:xfrm>
            <a:off x="452062" y="1541125"/>
            <a:ext cx="11250202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3F48E6A-293C-78D0-A4DC-A5FFBB364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0391-24FC-439E-8B67-98451B78CDD5}" type="slidenum">
              <a:rPr lang="ru-RU" smtClean="0"/>
              <a:t>13</a:t>
            </a:fld>
            <a:endParaRPr lang="ru-RU"/>
          </a:p>
        </p:txBody>
      </p:sp>
      <p:sp>
        <p:nvSpPr>
          <p:cNvPr id="5" name="Нижний колонтитул 5">
            <a:extLst>
              <a:ext uri="{FF2B5EF4-FFF2-40B4-BE49-F238E27FC236}">
                <a16:creationId xmlns:a16="http://schemas.microsoft.com/office/drawing/2014/main" id="{38B14791-A8AC-D023-11AB-A82FC46C7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Задача 2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. </a:t>
            </a: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Анализ ПО </a:t>
            </a:r>
            <a:r>
              <a:rPr lang="ru-RU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«Разметка текстовых документов»</a:t>
            </a:r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ACE4634D-106C-5448-2C94-DB5EA02A8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062" y="1767159"/>
            <a:ext cx="11250202" cy="4725714"/>
          </a:xfrm>
        </p:spPr>
        <p:txBody>
          <a:bodyPr>
            <a:noAutofit/>
          </a:bodyPr>
          <a:lstStyle/>
          <a:p>
            <a:pPr marL="0" indent="444500" algn="just"/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Разбиение текстового документа на блоки меньшей длины чем исходный документ.</a:t>
            </a:r>
          </a:p>
          <a:p>
            <a:pPr marL="0" indent="444500" algn="just"/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Определение кандидатов в именованные сущности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ru-R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457200" algn="just">
              <a:buFont typeface="Wingdings" panose="05000000000000000000" pitchFamily="2" charset="2"/>
              <a:buChar char="§"/>
            </a:pPr>
            <a:r>
              <a:rPr lang="ru-RU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Токенизация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 текста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ru-R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457200" algn="just">
              <a:buFont typeface="Wingdings" panose="05000000000000000000" pitchFamily="2" charset="2"/>
              <a:buChar char="§"/>
            </a:pP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Генерация n-грамм для токенов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ru-R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457200" algn="just">
              <a:buFont typeface="Wingdings" panose="05000000000000000000" pitchFamily="2" charset="2"/>
              <a:buChar char="§"/>
            </a:pP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Определение типа словосочетания для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n-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грамм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ru-R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457200" algn="just">
              <a:buFont typeface="Wingdings" panose="05000000000000000000" pitchFamily="2" charset="2"/>
              <a:buChar char="§"/>
            </a:pPr>
            <a:r>
              <a:rPr lang="ru-RU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Лемматизация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ru-R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444500" algn="just"/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Расчёт TF-IDF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ru-R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444500" algn="just"/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Ранжирование и отсечение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ru-R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867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08B504-F50F-42E8-2BDB-CA53A0C7B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  <a:t>Группы пользователей и их задачи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66897-D19A-CF84-57AA-2612E43C2AA9}"/>
              </a:ext>
            </a:extLst>
          </p:cNvPr>
          <p:cNvSpPr txBox="1"/>
          <p:nvPr/>
        </p:nvSpPr>
        <p:spPr>
          <a:xfrm>
            <a:off x="452062" y="1776443"/>
            <a:ext cx="11183677" cy="3060325"/>
          </a:xfrm>
          <a:prstGeom prst="rect">
            <a:avLst/>
          </a:prstGeom>
          <a:noFill/>
        </p:spPr>
        <p:txBody>
          <a:bodyPr wrap="square" lIns="91440" tIns="45720" rIns="91440" bIns="45720" numCol="1" anchor="t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2400" b="1" dirty="0">
                <a:latin typeface="Calibri" panose="020F0502020204030204" pitchFamily="34" charset="0"/>
                <a:cs typeface="Calibri" panose="020F0502020204030204" pitchFamily="34" charset="0"/>
              </a:rPr>
              <a:t>Задачи специалистов: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indent="4445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Выделение именованных сущностей из текстовых документов.</a:t>
            </a:r>
          </a:p>
          <a:p>
            <a:pPr indent="4445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Формирование словарей – создание/редактирование и объединение словарей на основе именованных сущностей.</a:t>
            </a:r>
          </a:p>
          <a:p>
            <a:pPr indent="4445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Просмотр списка словарей.</a:t>
            </a:r>
          </a:p>
          <a:p>
            <a:pPr indent="4445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Поиск по терминам.</a:t>
            </a:r>
          </a:p>
          <a:p>
            <a:pPr indent="4445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Поиск пересечений терминов.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697903A4-C59D-5FAB-D9B2-9ADA6B6C585A}"/>
              </a:ext>
            </a:extLst>
          </p:cNvPr>
          <p:cNvCxnSpPr/>
          <p:nvPr/>
        </p:nvCxnSpPr>
        <p:spPr>
          <a:xfrm>
            <a:off x="452062" y="1541125"/>
            <a:ext cx="11250202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7072552-70E2-AB00-5652-F595110D2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0391-24FC-439E-8B67-98451B78CDD5}" type="slidenum">
              <a:rPr lang="ru-RU" smtClean="0"/>
              <a:t>14</a:t>
            </a:fld>
            <a:endParaRPr lang="ru-RU"/>
          </a:p>
        </p:txBody>
      </p:sp>
      <p:sp>
        <p:nvSpPr>
          <p:cNvPr id="8" name="Нижний колонтитул 5">
            <a:extLst>
              <a:ext uri="{FF2B5EF4-FFF2-40B4-BE49-F238E27FC236}">
                <a16:creationId xmlns:a16="http://schemas.microsoft.com/office/drawing/2014/main" id="{9CB934D5-45B4-6930-18B7-CBA92937C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Задача 2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. </a:t>
            </a:r>
            <a:r>
              <a:rPr lang="ru-RU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Анализ ПО «Разметка текстовых документов»</a:t>
            </a:r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88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494FC-1833-53F0-925D-BF1E0A5DF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A7BBDE-68B9-71FD-DF80-90117F706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64064" cy="1325563"/>
          </a:xfrm>
        </p:spPr>
        <p:txBody>
          <a:bodyPr/>
          <a:lstStyle/>
          <a:p>
            <a: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  <a:t>Модель предметной области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AD8229D5-A660-3557-6B5F-A04CF33F4AD5}"/>
              </a:ext>
            </a:extLst>
          </p:cNvPr>
          <p:cNvCxnSpPr/>
          <p:nvPr/>
        </p:nvCxnSpPr>
        <p:spPr>
          <a:xfrm>
            <a:off x="452062" y="1541125"/>
            <a:ext cx="11250202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234457A-7EDF-6E4C-199E-B4B8025F3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0391-24FC-439E-8B67-98451B78CDD5}" type="slidenum">
              <a:rPr lang="ru-RU" smtClean="0"/>
              <a:t>15</a:t>
            </a:fld>
            <a:endParaRPr lang="ru-RU"/>
          </a:p>
        </p:txBody>
      </p:sp>
      <p:sp>
        <p:nvSpPr>
          <p:cNvPr id="5" name="Нижний колонтитул 5">
            <a:extLst>
              <a:ext uri="{FF2B5EF4-FFF2-40B4-BE49-F238E27FC236}">
                <a16:creationId xmlns:a16="http://schemas.microsoft.com/office/drawing/2014/main" id="{CC881CEA-767D-2AC8-CA47-275FDC59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Задача 2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. </a:t>
            </a: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Анализ ПО </a:t>
            </a:r>
            <a:r>
              <a:rPr lang="ru-RU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«Разметка текстовых документов»</a:t>
            </a:r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BF6B027-65F6-4500-6E14-08B35CF3009B}"/>
                  </a:ext>
                </a:extLst>
              </p:cNvPr>
              <p:cNvSpPr txBox="1"/>
              <p:nvPr/>
            </p:nvSpPr>
            <p:spPr>
              <a:xfrm>
                <a:off x="452062" y="1611026"/>
                <a:ext cx="11183677" cy="467820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numCol="1" anchor="t">
                <a:spAutoFit/>
              </a:bodyPr>
              <a:lstStyle/>
              <a:p>
                <a:pPr algn="just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𝑇𝑒𝑥𝑡</m:t>
                    </m:r>
                    <m:r>
                      <a:rPr lang="ru-RU" sz="20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=&lt;</m:t>
                    </m:r>
                    <m:r>
                      <a:rPr lang="en-US" sz="20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𝐵𝑎𝑡𝑐</m:t>
                    </m:r>
                    <m:r>
                      <a:rPr lang="ru-RU" sz="20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h</m:t>
                    </m:r>
                    <m:r>
                      <a:rPr lang="en-US" sz="20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𝑒𝑠</m:t>
                    </m:r>
                    <m:r>
                      <a:rPr lang="ru-RU" sz="20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r>
                      <a:rPr lang="en-US" sz="20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𝑇𝑜𝑘𝑒𝑛𝑠</m:t>
                    </m:r>
                    <m:r>
                      <a:rPr lang="ru-RU" sz="20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&gt;</m:t>
                    </m:r>
                  </m:oMath>
                </a14:m>
                <a:r>
                  <a:rPr lang="ru-RU" sz="20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– текстовый документ.</a:t>
                </a:r>
                <a:endParaRPr lang="ru-RU" sz="20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ru-RU" sz="20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𝐵</m:t>
                    </m:r>
                    <m:r>
                      <a:rPr lang="en-US" sz="20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𝑎𝑡𝑐</m:t>
                    </m:r>
                    <m:r>
                      <a:rPr lang="ru-RU" sz="20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h</m:t>
                    </m:r>
                    <m:r>
                      <a:rPr lang="en-US" sz="20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𝑒𝑠</m:t>
                    </m:r>
                    <m:r>
                      <a:rPr lang="ru-RU" sz="20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={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𝑏𝑎𝑡𝑐</m:t>
                        </m:r>
                        <m:r>
                          <a:rPr lang="ru-RU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ru-RU" sz="20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ru-RU" sz="20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– множество блоков текста, на которые разделён исходный текстовый документ, где </a:t>
                </a:r>
                <a14:m>
                  <m:oMath xmlns:m="http://schemas.openxmlformats.org/officeDocument/2006/math">
                    <m:r>
                      <a:rPr lang="ru-RU" sz="20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  <m:r>
                      <a:rPr lang="ru-RU" sz="20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∈[1,</m:t>
                    </m:r>
                    <m:r>
                      <a:rPr lang="ru-RU" sz="20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𝑚</m:t>
                    </m:r>
                    <m:r>
                      <a:rPr lang="ru-RU" sz="20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ru-RU" sz="20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m </a:t>
                </a:r>
                <a:r>
                  <a:rPr lang="ru-RU" sz="20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– количество блоков в тексте.</a:t>
                </a:r>
                <a:endParaRPr lang="ru-RU" sz="20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𝑏𝑎𝑡𝑐</m:t>
                        </m:r>
                        <m:r>
                          <a:rPr lang="ru-RU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ru-RU" sz="20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=[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sz="20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ru-RU" sz="20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…,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𝑑</m:t>
                        </m:r>
                      </m:sub>
                    </m:sSub>
                    <m:r>
                      <a:rPr lang="ru-RU" sz="20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ru-RU" sz="20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, 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ru-RU" sz="20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∈</m:t>
                    </m:r>
                    <m:r>
                      <a:rPr lang="en-US" sz="20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𝑇𝑜𝑘𝑒𝑛𝑠</m:t>
                    </m:r>
                    <m:r>
                      <a:rPr lang="ru-RU" sz="20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r>
                      <a:rPr lang="en-US" sz="20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  <m:r>
                      <a:rPr lang="ru-RU" sz="20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∈[1,</m:t>
                    </m:r>
                    <m:r>
                      <a:rPr lang="en-US" sz="20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𝑑</m:t>
                    </m:r>
                    <m:r>
                      <a:rPr lang="ru-RU" sz="20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ru-RU" sz="20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, 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  <m:r>
                          <a:rPr lang="ru-RU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sz="20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не может стоять раньше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.</a:t>
                </a:r>
                <a:endParaRPr lang="ru-RU" sz="20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𝑇𝑜𝑘𝑒𝑛𝑠</m:t>
                    </m:r>
                    <m:r>
                      <a:rPr lang="ru-RU" sz="20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={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𝑡𝑜𝑘𝑒𝑛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ru-RU" sz="20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ru-RU" sz="20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– множество токенов в текстовом документе, где </a:t>
                </a:r>
                <a14:m>
                  <m:oMath xmlns:m="http://schemas.openxmlformats.org/officeDocument/2006/math">
                    <m:r>
                      <a:rPr lang="ru-RU" sz="20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𝑘</m:t>
                    </m:r>
                    <m:r>
                      <a:rPr lang="ru-RU" sz="20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∈[1,</m:t>
                    </m:r>
                    <m:r>
                      <a:rPr lang="en-US" sz="20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𝑛</m:t>
                    </m:r>
                    <m:r>
                      <a:rPr lang="ru-RU" sz="20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ru-RU" sz="20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n </a:t>
                </a:r>
                <a:r>
                  <a:rPr lang="ru-RU" sz="20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– количество различных токенов в тексте.</a:t>
                </a:r>
                <a:endParaRPr lang="ru-RU" sz="20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𝑡𝑜𝑘𝑒𝑛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ru-RU" sz="20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=&lt;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𝑣𝑎𝑙𝑢𝑒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ru-RU" sz="20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𝑃𝑂𝑆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ru-RU" sz="20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𝑐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𝑎𝑠𝑒</m:t>
                        </m:r>
                      </m:e>
                      <m:sub>
                        <m:r>
                          <a:rPr lang="ru-RU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ru-RU" sz="20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&gt;</m:t>
                    </m:r>
                  </m:oMath>
                </a14:m>
                <a:r>
                  <a:rPr lang="ru-RU" sz="20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– кортеж из </a:t>
                </a:r>
                <a:r>
                  <a:rPr lang="en-US" sz="20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value </a:t>
                </a:r>
                <a:r>
                  <a:rPr lang="ru-RU" sz="20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– значения, </a:t>
                </a:r>
                <a:r>
                  <a:rPr lang="en-US" sz="20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POS </a:t>
                </a:r>
                <a:r>
                  <a:rPr lang="ru-RU" sz="20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– одна из категорий части речи, </a:t>
                </a:r>
                <a:r>
                  <a:rPr lang="en-US" sz="20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case </a:t>
                </a:r>
                <a:r>
                  <a:rPr lang="ru-RU" sz="20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– одна из категорий падежа.</a:t>
                </a:r>
                <a:endParaRPr lang="en-US" sz="2000" b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𝑁𝐸𝑅𝑃</m:t>
                    </m:r>
                    <m:r>
                      <a:rPr lang="ru-RU" sz="20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h</m:t>
                    </m:r>
                    <m:r>
                      <a:rPr lang="en-US" sz="20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𝑟𝑎𝑠𝑒</m:t>
                    </m:r>
                    <m:r>
                      <a:rPr lang="ru-RU" sz="20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= &lt;</m:t>
                    </m:r>
                    <m:r>
                      <a:rPr lang="en-US" sz="20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𝑇𝐹𝐼𝐷𝐹𝐶𝑎𝑛𝑑𝑖𝑑𝑎𝑡𝑒</m:t>
                    </m:r>
                    <m:r>
                      <a:rPr lang="ru-RU" sz="20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 </m:t>
                    </m:r>
                    <m:r>
                      <a:rPr lang="en-US" sz="20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𝑇𝐹𝐼𝐷𝐹</m:t>
                    </m:r>
                    <m:r>
                      <a:rPr lang="ru-RU" sz="20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&gt;</m:t>
                    </m:r>
                  </m:oMath>
                </a14:m>
                <a:r>
                  <a:rPr lang="ru-RU" sz="2000" i="1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</a:t>
                </a:r>
                <a:r>
                  <a:rPr lang="ru-RU" sz="20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–</a:t>
                </a:r>
                <a:r>
                  <a:rPr lang="ru-RU" sz="2000" i="1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</a:t>
                </a:r>
                <a:r>
                  <a:rPr lang="ru-RU" sz="20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именованная сущность.</a:t>
                </a:r>
                <a:endParaRPr lang="en-US" sz="20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 indent="4445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𝐷𝑖𝑐𝑡𝑖𝑜𝑛𝑎𝑟𝑦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=&lt;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𝑛𝑎𝑚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𝑇𝑒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𝑥𝑡𝑠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𝑐𝑟𝑒𝑎𝑡𝑒𝑑𝐴𝑡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𝑡𝑓𝑖𝑑𝑓𝑅𝑎𝑛𝑔𝑒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𝑁𝑒𝑟𝑃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𝑟𝑎𝑠𝑒𝑠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𝑇𝑒𝑟𝑚𝑠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ru-RU" sz="20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…</a:t>
                </a:r>
                <a:endParaRPr lang="ru-RU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BF6B027-65F6-4500-6E14-08B35CF30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062" y="1611026"/>
                <a:ext cx="11183677" cy="4678204"/>
              </a:xfrm>
              <a:prstGeom prst="rect">
                <a:avLst/>
              </a:prstGeom>
              <a:blipFill>
                <a:blip r:embed="rId3"/>
                <a:stretch>
                  <a:fillRect l="-545" r="-545" b="-19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7667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1BA88-9DFD-C20D-0D46-310B2216F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AB64A0-1EEF-C0F9-C7EA-D57924AA4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64064" cy="1325563"/>
          </a:xfrm>
        </p:spPr>
        <p:txBody>
          <a:bodyPr/>
          <a:lstStyle/>
          <a:p>
            <a: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  <a:t>Метод выделения именованных сущностей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C2A08F5E-56B2-415B-BAD7-3A930D23252C}"/>
              </a:ext>
            </a:extLst>
          </p:cNvPr>
          <p:cNvCxnSpPr/>
          <p:nvPr/>
        </p:nvCxnSpPr>
        <p:spPr>
          <a:xfrm>
            <a:off x="452062" y="1541125"/>
            <a:ext cx="11250202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9B0FE65-8CC6-5D39-EB2B-F399CF680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0391-24FC-439E-8B67-98451B78CDD5}" type="slidenum">
              <a:rPr lang="ru-RU" smtClean="0"/>
              <a:t>16</a:t>
            </a:fld>
            <a:endParaRPr lang="ru-RU"/>
          </a:p>
        </p:txBody>
      </p:sp>
      <p:sp>
        <p:nvSpPr>
          <p:cNvPr id="5" name="Нижний колонтитул 5">
            <a:extLst>
              <a:ext uri="{FF2B5EF4-FFF2-40B4-BE49-F238E27FC236}">
                <a16:creationId xmlns:a16="http://schemas.microsoft.com/office/drawing/2014/main" id="{A528D0FF-8D00-97FB-3DF9-55DE7DD43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Задача 2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. </a:t>
            </a: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Анализ ПО </a:t>
            </a:r>
            <a:r>
              <a:rPr lang="ru-RU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«Разметка текстовых документов»</a:t>
            </a:r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76326-2C90-4FD4-1E4D-C09EE246FB3B}"/>
                  </a:ext>
                </a:extLst>
              </p:cNvPr>
              <p:cNvSpPr txBox="1"/>
              <p:nvPr/>
            </p:nvSpPr>
            <p:spPr>
              <a:xfrm>
                <a:off x="452062" y="1541595"/>
                <a:ext cx="11183677" cy="484863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numCol="1" anchor="t">
                <a:spAutoFit/>
              </a:bodyPr>
              <a:lstStyle/>
              <a:p>
                <a:pPr algn="just">
                  <a:lnSpc>
                    <a:spcPct val="150000"/>
                  </a:lnSpc>
                  <a:buNone/>
                </a:pPr>
                <a:r>
                  <a:rPr lang="ru-RU" sz="1400" u="sng" dirty="0">
                    <a:solidFill>
                      <a:srgbClr val="00000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Вход</a:t>
                </a:r>
                <a:r>
                  <a:rPr lang="ru-RU" sz="1400" i="1" dirty="0">
                    <a:solidFill>
                      <a:srgbClr val="00000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:</a:t>
                </a:r>
                <a:r>
                  <a:rPr lang="ru-RU" sz="1400" dirty="0">
                    <a:solidFill>
                      <a:srgbClr val="00000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𝑇𝑒𝑥𝑡</m:t>
                    </m:r>
                    <m:r>
                      <a:rPr lang="ru-RU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=&lt;</m:t>
                    </m:r>
                    <m:r>
                      <a:rPr lang="en-US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𝐵𝑎𝑡𝑐</m:t>
                    </m:r>
                    <m:r>
                      <a:rPr lang="ru-RU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h</m:t>
                    </m:r>
                    <m:r>
                      <a:rPr lang="en-US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𝑒𝑠</m:t>
                    </m:r>
                    <m:r>
                      <a:rPr lang="ru-RU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r>
                      <a:rPr lang="en-US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𝑇𝑜𝑘𝑒𝑛𝑠</m:t>
                    </m:r>
                    <m:r>
                      <a:rPr lang="ru-RU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&gt;</m:t>
                    </m:r>
                  </m:oMath>
                </a14:m>
                <a:endParaRPr lang="ru-RU" sz="1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ct val="150000"/>
                  </a:lnSpc>
                  <a:buNone/>
                </a:pPr>
                <a:r>
                  <a:rPr lang="ru-RU" sz="1400" u="sng" dirty="0">
                    <a:solidFill>
                      <a:srgbClr val="00000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Выход</a:t>
                </a:r>
                <a:r>
                  <a:rPr lang="ru-RU" sz="1400" i="1" dirty="0">
                    <a:solidFill>
                      <a:srgbClr val="00000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:</a:t>
                </a:r>
                <a:r>
                  <a:rPr lang="ru-RU" sz="1400" dirty="0">
                    <a:solidFill>
                      <a:srgbClr val="00000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𝑁𝐸𝑅𝑃</m:t>
                    </m:r>
                    <m:r>
                      <a:rPr lang="ru-RU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h</m:t>
                    </m:r>
                    <m:r>
                      <a:rPr lang="en-US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𝑟𝑎𝑠𝑒𝑠</m:t>
                    </m:r>
                  </m:oMath>
                </a14:m>
                <a:endParaRPr lang="ru-RU" sz="1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ct val="150000"/>
                  </a:lnSpc>
                  <a:buNone/>
                </a:pPr>
                <a:r>
                  <a:rPr lang="ru-RU" sz="1400" u="sng" dirty="0">
                    <a:solidFill>
                      <a:srgbClr val="00000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Описание</a:t>
                </a:r>
                <a:endParaRPr lang="ru-RU" sz="1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ct val="150000"/>
                  </a:lnSpc>
                  <a:buNone/>
                </a:pPr>
                <a:r>
                  <a:rPr lang="ru-RU" sz="1400" i="1" dirty="0">
                    <a:solidFill>
                      <a:srgbClr val="00000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Шаг 1. </a:t>
                </a:r>
                <a:r>
                  <a:rPr lang="ru-RU" sz="1400" dirty="0">
                    <a:solidFill>
                      <a:srgbClr val="00000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Выделение из текстового документа </a:t>
                </a:r>
                <a:r>
                  <a:rPr lang="en-US" sz="1400" dirty="0">
                    <a:solidFill>
                      <a:srgbClr val="00000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Text</a:t>
                </a:r>
                <a:r>
                  <a:rPr lang="ru-RU" sz="1400" dirty="0">
                    <a:solidFill>
                      <a:srgbClr val="00000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блоков текста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𝑏𝑎𝑡𝑐</m:t>
                        </m:r>
                        <m:r>
                          <a:rPr lang="ru-RU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400" dirty="0">
                    <a:solidFill>
                      <a:srgbClr val="00000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.</a:t>
                </a:r>
                <a:endParaRPr lang="ru-RU" sz="1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ct val="150000"/>
                  </a:lnSpc>
                  <a:buNone/>
                </a:pPr>
                <a:r>
                  <a:rPr lang="ru-RU" sz="1400" i="1" dirty="0">
                    <a:solidFill>
                      <a:srgbClr val="00000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Шаг 2. </a:t>
                </a:r>
                <a:r>
                  <a:rPr lang="ru-RU" sz="1400" dirty="0">
                    <a:solidFill>
                      <a:srgbClr val="00000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Для каждого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𝑏𝑎𝑡𝑐h</m:t>
                        </m:r>
                      </m:e>
                      <m:sub>
                        <m:r>
                          <a:rPr lang="ru-RU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400" dirty="0">
                    <a:solidFill>
                      <a:srgbClr val="00000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:</a:t>
                </a:r>
                <a:endParaRPr lang="ru-RU" sz="1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 marL="185738" lvl="1" indent="258763" algn="just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ru-RU" sz="1400" dirty="0">
                    <a:solidFill>
                      <a:srgbClr val="00000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Выполняется </a:t>
                </a:r>
                <a:r>
                  <a:rPr lang="ru-RU" sz="1400" dirty="0" err="1">
                    <a:solidFill>
                      <a:srgbClr val="00000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токенизация</a:t>
                </a:r>
                <a:r>
                  <a:rPr lang="ru-RU" sz="1400" dirty="0">
                    <a:solidFill>
                      <a:srgbClr val="00000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(выделение </a:t>
                </a:r>
                <a14:m>
                  <m:oMath xmlns:m="http://schemas.openxmlformats.org/officeDocument/2006/math">
                    <m:r>
                      <a:rPr lang="ru-RU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𝑇</m:t>
                    </m:r>
                    <m:r>
                      <a:rPr lang="en-US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𝑜𝑘𝑒𝑛𝑠</m:t>
                    </m:r>
                  </m:oMath>
                </a14:m>
                <a:r>
                  <a:rPr lang="ru-RU" sz="1400" dirty="0">
                    <a:solidFill>
                      <a:srgbClr val="00000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).</a:t>
                </a:r>
                <a:endParaRPr lang="ru-RU" sz="1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 marL="185738" lvl="1" indent="258763" algn="just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ru-RU" sz="1400" dirty="0">
                    <a:solidFill>
                      <a:srgbClr val="00000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Формирование из токенов </a:t>
                </a:r>
                <a:r>
                  <a:rPr lang="en-US" sz="1400" dirty="0">
                    <a:solidFill>
                      <a:srgbClr val="00000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n</a:t>
                </a:r>
                <a:r>
                  <a:rPr lang="ru-RU" sz="1400" dirty="0">
                    <a:solidFill>
                      <a:srgbClr val="00000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-грамм</a:t>
                </a:r>
                <a:endParaRPr lang="ru-RU" sz="1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Пусть 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𝑆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𝑡𝑜𝑘𝑒𝑛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𝑡𝑜𝑘𝑒𝑛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box>
                        <m:boxPr>
                          <m:ctrlPr>
                            <a:rPr lang="ru-RU" sz="1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boxPr>
                        <m:e>
                          <m:groupChr>
                            <m:groupChrPr>
                              <m:chr m:val="⇒"/>
                              <m:vertJc m:val="bot"/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groupChrPr>
                            <m:e/>
                          </m:groupChr>
                        </m:e>
                      </m:box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𝑃h𝑟𝑎𝑠𝑒𝑠</m:t>
                      </m:r>
                      <m:d>
                        <m:dPr>
                          <m:ctrlPr>
                            <a:rPr lang="ru-RU" sz="1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⋃"/>
                          <m:limLoc m:val="undOvr"/>
                          <m:ctrlPr>
                            <a:rPr lang="ru-RU" sz="1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3</m:t>
                          </m:r>
                        </m:sup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{[</m:t>
                          </m:r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ru-RU" sz="1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]|1≤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≤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+1}</m:t>
                          </m:r>
                        </m:e>
                      </m:nary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| 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𝑃h𝑟𝑎𝑠𝑒𝑠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={</m:t>
                      </m:r>
                      <m:sSub>
                        <m:sSubPr>
                          <m:ctrlPr>
                            <a:rPr lang="ru-RU" sz="1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𝑃h𝑟𝑎𝑠𝑒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ru-RU" sz="1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𝑃h𝑟𝑎𝑠𝑒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ru-RU" sz="1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 marL="185738" lvl="1" indent="258763" algn="just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ru-RU" sz="1400" dirty="0">
                    <a:solidFill>
                      <a:srgbClr val="00000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Получение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𝑇𝐹𝐼𝐷𝐹𝐶𝑎𝑛𝑑𝑖𝑑𝑎𝑡𝑒</m:t>
                        </m:r>
                        <m:r>
                          <a:rPr lang="en-US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00000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</a:t>
                </a:r>
                <a:r>
                  <a:rPr lang="ru-RU" sz="1400" dirty="0">
                    <a:solidFill>
                      <a:srgbClr val="00000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для каждого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𝑃</m:t>
                        </m:r>
                        <m:r>
                          <a:rPr lang="ru-RU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h</m:t>
                        </m:r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𝑟𝑎𝑠𝑒</m:t>
                        </m:r>
                      </m:e>
                      <m:sub>
                        <m:r>
                          <a:rPr lang="ru-RU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ru-RU" sz="1400" dirty="0">
                    <a:solidFill>
                      <a:srgbClr val="00000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(проверка типа словосочетания и нормализация).</a:t>
                </a:r>
                <a:endParaRPr lang="ru-RU" sz="1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 marL="185738" lvl="1" indent="258763" algn="just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ru-RU" sz="1400" dirty="0">
                    <a:solidFill>
                      <a:srgbClr val="00000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Получение </a:t>
                </a:r>
                <a14:m>
                  <m:oMath xmlns:m="http://schemas.openxmlformats.org/officeDocument/2006/math">
                    <m:r>
                      <a:rPr lang="ru-RU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{</m:t>
                    </m:r>
                    <m:sSub>
                      <m:sSubPr>
                        <m:ctrlPr>
                          <a:rPr lang="ru-RU" sz="1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𝑁𝐸𝑅𝑃</m:t>
                        </m:r>
                        <m:r>
                          <a:rPr lang="ru-RU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h</m:t>
                        </m:r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𝑟𝑎𝑠𝑒</m:t>
                        </m:r>
                      </m:e>
                      <m:sub>
                        <m:r>
                          <a:rPr lang="ru-RU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ru-RU" sz="1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𝑁𝐸𝑅𝑃</m:t>
                        </m:r>
                        <m:r>
                          <a:rPr lang="ru-RU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h</m:t>
                        </m:r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𝑟𝑎𝑠𝑒</m:t>
                        </m:r>
                      </m:e>
                      <m:sub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𝑙</m:t>
                        </m:r>
                      </m:sub>
                    </m:sSub>
                    <m:r>
                      <a:rPr lang="ru-RU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ru-RU" sz="1400" dirty="0">
                    <a:solidFill>
                      <a:srgbClr val="00000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для </a:t>
                </a:r>
                <a14:m>
                  <m:oMath xmlns:m="http://schemas.openxmlformats.org/officeDocument/2006/math">
                    <m:r>
                      <a:rPr lang="ru-RU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𝑇𝐹𝐼𝐷𝐹𝐶𝑎𝑛𝑑𝑖𝑑𝑎𝑡𝑒</m:t>
                    </m:r>
                  </m:oMath>
                </a14:m>
                <a:r>
                  <a:rPr lang="ru-RU" sz="1400" dirty="0">
                    <a:solidFill>
                      <a:srgbClr val="00000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из предыдущего шага.</a:t>
                </a:r>
              </a:p>
              <a:p>
                <a:pPr algn="just">
                  <a:lnSpc>
                    <a:spcPct val="150000"/>
                  </a:lnSpc>
                  <a:buNone/>
                </a:pPr>
                <a:r>
                  <a:rPr lang="ru-RU" sz="1400" i="1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Шаг 3. </a:t>
                </a:r>
                <a:r>
                  <a:rPr lang="ru-RU" sz="14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Ранжирование полученного массива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𝑁𝐸𝑅𝑃</m:t>
                    </m:r>
                    <m:r>
                      <a:rPr lang="ru-RU" sz="14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h</m:t>
                    </m:r>
                    <m:r>
                      <a:rPr lang="en-US" sz="14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𝑟𝑎𝑠𝑒𝑠</m:t>
                    </m:r>
                    <m:r>
                      <a:rPr lang="ru-RU" sz="14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={</m:t>
                    </m:r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𝑁𝐸𝑅𝑃</m:t>
                        </m:r>
                        <m:r>
                          <a:rPr lang="ru-RU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h</m:t>
                        </m:r>
                        <m:r>
                          <a:rPr lang="en-US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𝑟𝑎𝑠𝑒</m:t>
                        </m:r>
                      </m:e>
                      <m:sub>
                        <m:r>
                          <a:rPr lang="ru-RU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sz="14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𝑁𝐸𝑅𝑃</m:t>
                        </m:r>
                        <m:r>
                          <a:rPr lang="ru-RU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h</m:t>
                        </m:r>
                        <m:r>
                          <a:rPr lang="en-US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𝑟𝑎𝑠𝑒</m:t>
                        </m:r>
                      </m:e>
                      <m:sub>
                        <m:r>
                          <a:rPr lang="en-US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ru-RU" sz="14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ru-RU" sz="14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по убыванию значения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𝑇𝐹𝐼𝐷𝐹</m:t>
                        </m:r>
                      </m:e>
                      <m:sub>
                        <m:r>
                          <a:rPr lang="en-US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sz="14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для каждого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𝑁𝐸𝑅𝑃</m:t>
                        </m:r>
                        <m:r>
                          <a:rPr lang="ru-RU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h</m:t>
                        </m:r>
                        <m:r>
                          <a:rPr lang="en-US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𝑟𝑎𝑠𝑒</m:t>
                        </m:r>
                      </m:e>
                      <m:sub>
                        <m:r>
                          <a:rPr lang="en-US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sz="14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𝑘</m:t>
                    </m:r>
                    <m:r>
                      <a:rPr lang="ru-RU" sz="14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∈</m:t>
                    </m:r>
                    <m:r>
                      <a:rPr lang="en-US" sz="14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14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</a:t>
                </a:r>
                <a:endParaRPr lang="ru-RU" sz="14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ru-RU" sz="1400" i="1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Шаг 4. </a:t>
                </a:r>
                <a:r>
                  <a:rPr lang="ru-RU" sz="14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Отбор первых </a:t>
                </a:r>
                <a:r>
                  <a:rPr lang="en-US" sz="14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N</a:t>
                </a:r>
                <a:r>
                  <a:rPr lang="ru-RU" sz="14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именованных сущностей.</a:t>
                </a:r>
                <a:endParaRPr lang="ru-RU" sz="14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76326-2C90-4FD4-1E4D-C09EE246F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062" y="1541595"/>
                <a:ext cx="11183677" cy="4848635"/>
              </a:xfrm>
              <a:prstGeom prst="rect">
                <a:avLst/>
              </a:prstGeom>
              <a:blipFill>
                <a:blip r:embed="rId3"/>
                <a:stretch>
                  <a:fillRect l="-163" r="-109" b="-3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6100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7458A-0A12-33DE-C165-3E6C2C6E6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9EEC8-093A-FD36-D2D7-0E29C63CF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64064" cy="1325563"/>
          </a:xfrm>
        </p:spPr>
        <p:txBody>
          <a:bodyPr/>
          <a:lstStyle/>
          <a:p>
            <a: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  <a:t>Метод поиска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  <a:t>по одному словосочетанию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AF31C18B-8D4F-288D-11A7-2984ACB135EE}"/>
              </a:ext>
            </a:extLst>
          </p:cNvPr>
          <p:cNvCxnSpPr/>
          <p:nvPr/>
        </p:nvCxnSpPr>
        <p:spPr>
          <a:xfrm>
            <a:off x="452062" y="1541125"/>
            <a:ext cx="11250202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9E92C42-4A91-D349-8E27-2B5C0B06A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0391-24FC-439E-8B67-98451B78CDD5}" type="slidenum">
              <a:rPr lang="ru-RU" smtClean="0"/>
              <a:t>17</a:t>
            </a:fld>
            <a:endParaRPr lang="ru-RU"/>
          </a:p>
        </p:txBody>
      </p:sp>
      <p:sp>
        <p:nvSpPr>
          <p:cNvPr id="5" name="Нижний колонтитул 5">
            <a:extLst>
              <a:ext uri="{FF2B5EF4-FFF2-40B4-BE49-F238E27FC236}">
                <a16:creationId xmlns:a16="http://schemas.microsoft.com/office/drawing/2014/main" id="{BEECE9D1-1F3F-C416-D8D3-A8320D581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Задача 2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. </a:t>
            </a: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Анализ ПО </a:t>
            </a:r>
            <a:r>
              <a:rPr lang="ru-RU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«Разметка текстовых документов»</a:t>
            </a:r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079355-ABD5-189B-CEA7-DC2193A707CE}"/>
                  </a:ext>
                </a:extLst>
              </p:cNvPr>
              <p:cNvSpPr txBox="1"/>
              <p:nvPr/>
            </p:nvSpPr>
            <p:spPr>
              <a:xfrm>
                <a:off x="452062" y="1632795"/>
                <a:ext cx="11183677" cy="475931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numCol="1" anchor="t">
                <a:spAutoFit/>
              </a:bodyPr>
              <a:lstStyle/>
              <a:p>
                <a:pPr algn="just">
                  <a:lnSpc>
                    <a:spcPct val="150000"/>
                  </a:lnSpc>
                  <a:buNone/>
                </a:pPr>
                <a:r>
                  <a:rPr lang="ru-RU" sz="1400" u="sng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Вход</a:t>
                </a:r>
                <a:r>
                  <a:rPr lang="ru-RU" sz="14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ru-RU" sz="14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{</m:t>
                    </m:r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𝐷𝑖𝑐𝑡𝑖𝑜𝑛𝑎𝑟𝑦</m:t>
                        </m:r>
                      </m:e>
                      <m:sub>
                        <m:r>
                          <a:rPr lang="ru-RU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sz="14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 …, </m:t>
                    </m:r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𝐷𝑖𝑐𝑡𝑖𝑜𝑛𝑎𝑟𝑦</m:t>
                        </m:r>
                      </m:e>
                      <m:sub>
                        <m:r>
                          <a:rPr lang="en-US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ru-RU" sz="14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ru-RU" sz="14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, где </a:t>
                </a:r>
                <a:r>
                  <a:rPr lang="en-US" sz="14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n </a:t>
                </a:r>
                <a:r>
                  <a:rPr lang="ru-RU" sz="14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– кол-во всех созданных ранее словарей;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𝑞𝑢𝑒𝑟𝑦</m:t>
                    </m:r>
                  </m:oMath>
                </a14:m>
                <a:r>
                  <a:rPr lang="en-US" sz="14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</a:t>
                </a:r>
                <a:r>
                  <a:rPr lang="ru-RU" sz="14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– словосочетания для поиска терминов.</a:t>
                </a:r>
                <a:endParaRPr lang="ru-RU" sz="14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ct val="150000"/>
                  </a:lnSpc>
                  <a:buNone/>
                </a:pPr>
                <a:r>
                  <a:rPr lang="ru-RU" sz="1400" u="sng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Выход</a:t>
                </a:r>
                <a:r>
                  <a:rPr lang="ru-RU" sz="14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ru-RU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𝑇𝑒𝑟𝑚</m:t>
                                </m:r>
                              </m:e>
                              <m:sub>
                                <m:r>
                                  <a:rPr lang="ru-RU" sz="14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14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 {</m:t>
                            </m:r>
                            <m:sSup>
                              <m:sSupPr>
                                <m:ctrlPr>
                                  <a:rPr lang="ru-RU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sz="14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𝑏</m:t>
                                </m:r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𝑎𝑡𝑐</m:t>
                                </m:r>
                                <m:r>
                                  <a:rPr lang="ru-RU" sz="14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ru-RU" sz="14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  <m:sub>
                            <m:sSub>
                              <m:sSubPr>
                                <m:ctrlPr>
                                  <a:rPr lang="ru-RU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4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𝑇</m:t>
                                </m:r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𝑒𝑟𝑚</m:t>
                                </m:r>
                              </m:e>
                              <m:sub>
                                <m:r>
                                  <a:rPr lang="ru-RU" sz="14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ru-RU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ru-RU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𝑏𝑎𝑡𝑐</m:t>
                                </m:r>
                                <m:r>
                                  <a:rPr lang="ru-RU" sz="14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  <m:sub>
                            <m:sSub>
                              <m:sSubPr>
                                <m:ctrlPr>
                                  <a:rPr lang="ru-RU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𝑇𝑒𝑟𝑚</m:t>
                                </m:r>
                              </m:e>
                              <m:sub>
                                <m:r>
                                  <a:rPr lang="ru-RU" sz="14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ru-RU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}&gt;,…</m:t>
                        </m:r>
                      </m:e>
                    </m:d>
                  </m:oMath>
                </a14:m>
                <a:r>
                  <a:rPr lang="ru-RU" sz="14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, 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</m:t>
                        </m:r>
                        <m:r>
                          <a:rPr lang="en-US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𝑒𝑟𝑚</m:t>
                        </m:r>
                      </m:e>
                      <m:sub>
                        <m:r>
                          <a:rPr lang="ru-RU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4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–искомый термин, а </a:t>
                </a:r>
                <a14:m>
                  <m:oMath xmlns:m="http://schemas.openxmlformats.org/officeDocument/2006/math">
                    <m:r>
                      <a:rPr lang="ru-RU" sz="14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{</m:t>
                    </m:r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ru-RU" sz="14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𝑏</m:t>
                            </m:r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𝑎𝑡𝑐</m:t>
                            </m:r>
                            <m:r>
                              <a:rPr lang="ru-RU" sz="14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ru-RU" sz="14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1</m:t>
                            </m:r>
                          </m:sup>
                        </m:sSup>
                      </m:e>
                      <m:sub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𝑇</m:t>
                            </m:r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𝑒𝑟𝑚</m:t>
                            </m:r>
                          </m:e>
                          <m:sub>
                            <m:r>
                              <a:rPr lang="ru-RU" sz="14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ru-RU" sz="14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 …, </m:t>
                    </m:r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𝑏𝑎𝑡𝑐</m:t>
                            </m:r>
                            <m:r>
                              <a:rPr lang="ru-RU" sz="14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</m:e>
                      <m:sub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𝑇𝑒𝑟𝑚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</m:sub>
                    </m:sSub>
                    <m:r>
                      <a:rPr lang="ru-RU" sz="14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ru-RU" sz="14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– множество найденных блоков текста, в которых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</m:t>
                        </m:r>
                        <m:r>
                          <a:rPr lang="en-US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𝑒𝑟𝑚</m:t>
                        </m:r>
                      </m:e>
                      <m:sub>
                        <m:r>
                          <a:rPr lang="ru-RU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4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встречается.</a:t>
                </a:r>
                <a:endParaRPr lang="ru-RU" sz="14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ct val="150000"/>
                  </a:lnSpc>
                  <a:buNone/>
                </a:pPr>
                <a:r>
                  <a:rPr lang="ru-RU" sz="1400" u="sng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Описание</a:t>
                </a:r>
                <a:r>
                  <a:rPr lang="ru-RU" sz="14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:</a:t>
                </a:r>
                <a:endParaRPr lang="ru-RU" sz="14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ct val="150000"/>
                  </a:lnSpc>
                  <a:buNone/>
                </a:pPr>
                <a:r>
                  <a:rPr lang="ru-RU" sz="1400" i="1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Шаг 1. </a:t>
                </a:r>
                <a:r>
                  <a:rPr lang="ru-RU" sz="14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Поиск последних 3х добавленных словарей на основе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𝑐𝑟𝑒𝑎𝑡𝑒𝑑𝐴𝑡</m:t>
                    </m:r>
                  </m:oMath>
                </a14:m>
                <a:r>
                  <a:rPr lang="en-US" sz="14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</a:t>
                </a:r>
                <a:r>
                  <a:rPr lang="ru-RU" sz="14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–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𝐷</m:t>
                            </m:r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𝑖𝑐𝑡𝑖𝑜𝑛𝑎𝑟𝑦</m:t>
                            </m:r>
                          </m:e>
                          <m:sub>
                            <m:r>
                              <a:rPr lang="ru-RU" sz="14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𝐷𝑖𝑐𝑡𝑖𝑜𝑛𝑎𝑟𝑦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ru-RU" sz="14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| 0≥</m:t>
                    </m:r>
                    <m:r>
                      <a:rPr lang="en-US" sz="14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𝑚</m:t>
                    </m:r>
                    <m:r>
                      <a:rPr lang="ru-RU" sz="14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≥3</m:t>
                    </m:r>
                  </m:oMath>
                </a14:m>
                <a:r>
                  <a:rPr lang="ru-RU" sz="14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. Если словарей 0, то вернуть пустое множество, иначе – шаг 2.</a:t>
                </a:r>
                <a:endParaRPr lang="ru-RU" sz="14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ct val="150000"/>
                  </a:lnSpc>
                  <a:buNone/>
                </a:pPr>
                <a:r>
                  <a:rPr lang="ru-RU" sz="1400" i="1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Шаг 2.</a:t>
                </a:r>
                <a:r>
                  <a:rPr lang="ru-RU" sz="14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Для каждого словаря осуществляется поиск терминов, их синонимов и значений, похожих на </a:t>
                </a:r>
                <a14:m>
                  <m:oMath xmlns:m="http://schemas.openxmlformats.org/officeDocument/2006/math">
                    <m:r>
                      <a:rPr lang="ru-RU" sz="14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𝑞</m:t>
                    </m:r>
                    <m:r>
                      <a:rPr lang="en-US" sz="14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𝑢𝑒𝑟𝑦</m:t>
                    </m:r>
                  </m:oMath>
                </a14:m>
                <a:r>
                  <a:rPr lang="ru-RU" sz="14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.</a:t>
                </a:r>
                <a:r>
                  <a:rPr lang="ru-RU" sz="14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 </a:t>
                </a:r>
              </a:p>
              <a:p>
                <a:pPr algn="just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𝑆𝑖𝑚</m:t>
                      </m:r>
                      <m:d>
                        <m:dPr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𝑇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𝑒𝑟𝑚𝑠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𝐷</m:t>
                                  </m:r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𝑖𝑐𝑡𝑖𝑜𝑛𝑎𝑟𝑦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𝑞𝑢𝑒𝑟𝑦</m:t>
                          </m:r>
                          <m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1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𝑇</m:t>
                                      </m:r>
                                      <m: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𝑒𝑟𝑚𝑠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ru-RU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400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𝐷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𝑖𝑐𝑡𝑖𝑜𝑛𝑎𝑟𝑦</m:t>
                                          </m:r>
                                        </m:e>
                                        <m:sub>
                                          <m:r>
                                            <a:rPr lang="ru-RU" sz="1400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𝑞𝑢𝑒𝑟𝑦</m:t>
                                  </m:r>
                                  <m:r>
                                    <a:rPr lang="en-US" sz="14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ru-RU" sz="14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ct val="150000"/>
                  </a:lnSpc>
                  <a:buNone/>
                </a:pPr>
                <a:r>
                  <a:rPr lang="ru-RU" sz="1400" i="1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Шаг 3. </a:t>
                </a:r>
                <a:r>
                  <a:rPr lang="ru-RU" sz="14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Ранжирование и отсев терминов.</a:t>
                </a:r>
                <a:r>
                  <a:rPr lang="ru-RU" sz="14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</a:t>
                </a:r>
                <a:endParaRPr lang="en-US" sz="14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ct val="150000"/>
                  </a:lnSpc>
                  <a:buNone/>
                </a:pPr>
                <a:r>
                  <a:rPr lang="ru-RU" sz="1400" i="1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Шаг 4. </a:t>
                </a:r>
                <a:r>
                  <a:rPr lang="ru-RU" sz="14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Для каждого найденного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𝑇𝑒𝑟𝑚</m:t>
                    </m:r>
                  </m:oMath>
                </a14:m>
                <a:r>
                  <a:rPr lang="ru-RU" sz="14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ищется блок текста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𝑏𝑎𝑡𝑐</m:t>
                        </m:r>
                        <m:r>
                          <a:rPr lang="ru-RU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ru-RU" sz="14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𝐵𝑎𝑡𝑐</m:t>
                        </m:r>
                        <m:r>
                          <a:rPr lang="ru-RU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h</m:t>
                        </m:r>
                        <m:r>
                          <a:rPr lang="en-US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𝑒𝑠</m:t>
                        </m:r>
                      </m:e>
                      <m:sub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𝐷𝑖𝑐𝑡𝑖𝑜𝑛𝑎𝑟𝑦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ru-RU" sz="14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, в котором он встречался через косинусное сходство.</a:t>
                </a:r>
                <a:endParaRPr lang="ru-RU" sz="14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𝑆𝑖𝑚</m:t>
                      </m:r>
                      <m:d>
                        <m:dPr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𝑇𝑒𝑟𝑚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𝑏𝑎𝑡𝑐h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cos</m:t>
                      </m:r>
                      <m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⁡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(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𝑉</m:t>
                      </m:r>
                      <m:d>
                        <m:dPr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𝑇𝑒𝑟𝑚</m:t>
                          </m:r>
                        </m:e>
                      </m:d>
                      <m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,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𝑉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𝑏𝑎𝑡𝑐h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))</m:t>
                      </m:r>
                    </m:oMath>
                  </m:oMathPara>
                </a14:m>
                <a:endParaRPr lang="ru-RU" sz="14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ct val="150000"/>
                  </a:lnSpc>
                  <a:buNone/>
                </a:pPr>
                <a:r>
                  <a:rPr lang="ru-RU" sz="1400" i="1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Шаг 5. </a:t>
                </a:r>
                <a:r>
                  <a:rPr lang="ru-RU" sz="14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Ранжирование и отсев блоков текстов.</a:t>
                </a:r>
                <a:endParaRPr lang="ru-RU" sz="14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ru-RU" sz="1400" i="1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Шаг 6.</a:t>
                </a:r>
                <a:r>
                  <a:rPr lang="ru-RU" sz="14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𝑇𝑒𝑟𝑚𝑠</m:t>
                    </m:r>
                  </m:oMath>
                </a14:m>
                <a:r>
                  <a:rPr lang="ru-RU" sz="14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вместе с блоками текста, в которых они встречались, записываются в виде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ru-RU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𝑇𝑒𝑟𝑚</m:t>
                                </m:r>
                              </m:e>
                              <m:sub>
                                <m:r>
                                  <a:rPr lang="ru-RU" sz="14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14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 {</m:t>
                            </m:r>
                            <m:sSup>
                              <m:sSupPr>
                                <m:ctrlPr>
                                  <a:rPr lang="ru-RU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sz="14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𝑏</m:t>
                                </m:r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𝑎𝑡𝑐</m:t>
                                </m:r>
                                <m:r>
                                  <a:rPr lang="ru-RU" sz="14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ru-RU" sz="14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  <m:sub>
                            <m:sSub>
                              <m:sSubPr>
                                <m:ctrlPr>
                                  <a:rPr lang="ru-RU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4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𝑇</m:t>
                                </m:r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𝑒𝑟𝑚</m:t>
                                </m:r>
                              </m:e>
                              <m:sub>
                                <m:r>
                                  <a:rPr lang="ru-RU" sz="14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ru-RU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ru-RU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𝑏𝑎𝑡𝑐</m:t>
                                </m:r>
                                <m:r>
                                  <a:rPr lang="ru-RU" sz="14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  <m:sub>
                            <m:sSub>
                              <m:sSubPr>
                                <m:ctrlPr>
                                  <a:rPr lang="ru-RU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𝑇𝑒𝑟𝑚</m:t>
                                </m:r>
                              </m:e>
                              <m:sub>
                                <m:r>
                                  <a:rPr lang="ru-RU" sz="14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ru-RU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}&gt;,…</m:t>
                        </m:r>
                      </m:e>
                    </m:d>
                  </m:oMath>
                </a14:m>
                <a:endParaRPr lang="ru-RU" sz="14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079355-ABD5-189B-CEA7-DC2193A70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062" y="1632795"/>
                <a:ext cx="11183677" cy="4759316"/>
              </a:xfrm>
              <a:prstGeom prst="rect">
                <a:avLst/>
              </a:prstGeom>
              <a:blipFill>
                <a:blip r:embed="rId3"/>
                <a:stretch>
                  <a:fillRect l="-163" r="-1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9196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B99C1-56FB-5EAD-BE40-C14ACFC3C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CAD825A0-32CC-2B13-7BAC-6182304D49AE}"/>
              </a:ext>
            </a:extLst>
          </p:cNvPr>
          <p:cNvCxnSpPr/>
          <p:nvPr/>
        </p:nvCxnSpPr>
        <p:spPr>
          <a:xfrm>
            <a:off x="452062" y="1541125"/>
            <a:ext cx="11250202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675F6F4-D624-421B-83B0-D9D628292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0391-24FC-439E-8B67-98451B78CDD5}" type="slidenum">
              <a:rPr lang="ru-RU" smtClean="0"/>
              <a:t>18</a:t>
            </a:fld>
            <a:endParaRPr lang="ru-RU"/>
          </a:p>
        </p:txBody>
      </p:sp>
      <p:sp>
        <p:nvSpPr>
          <p:cNvPr id="7" name="Нижний колонтитул 2">
            <a:extLst>
              <a:ext uri="{FF2B5EF4-FFF2-40B4-BE49-F238E27FC236}">
                <a16:creationId xmlns:a16="http://schemas.microsoft.com/office/drawing/2014/main" id="{59163605-7CDE-4BB6-0331-2CE7C8007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Задача 3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. </a:t>
            </a:r>
            <a:r>
              <a:rPr lang="ru-RU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Проектирование и реализация прототипа системы</a:t>
            </a:r>
          </a:p>
        </p:txBody>
      </p:sp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061A2110-5F79-3E94-4BB9-F22D25ABC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  <a:t>Архитектурно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  <a:t>контекстная диаграмма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F0FA7188-78A9-8794-261E-FC629E4F7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28" y="1774909"/>
            <a:ext cx="11779543" cy="422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032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C4795-9838-4D45-F84D-9B1511A38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2AD2D9C6-60D7-41FB-42B8-FB205BCEAC03}"/>
              </a:ext>
            </a:extLst>
          </p:cNvPr>
          <p:cNvCxnSpPr/>
          <p:nvPr/>
        </p:nvCxnSpPr>
        <p:spPr>
          <a:xfrm>
            <a:off x="452062" y="1541125"/>
            <a:ext cx="11250202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5F9D20B-D3EF-0BF6-23D2-DFCA0DF6A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0391-24FC-439E-8B67-98451B78CDD5}" type="slidenum">
              <a:rPr lang="ru-RU" smtClean="0"/>
              <a:t>19</a:t>
            </a:fld>
            <a:endParaRPr lang="ru-RU"/>
          </a:p>
        </p:txBody>
      </p:sp>
      <p:sp>
        <p:nvSpPr>
          <p:cNvPr id="7" name="Нижний колонтитул 2">
            <a:extLst>
              <a:ext uri="{FF2B5EF4-FFF2-40B4-BE49-F238E27FC236}">
                <a16:creationId xmlns:a16="http://schemas.microsoft.com/office/drawing/2014/main" id="{6350CD29-29C1-B300-7F5C-99884D3EC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Задача 3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. </a:t>
            </a:r>
            <a:r>
              <a:rPr lang="ru-RU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Проектирование и реализация прототипа системы</a:t>
            </a:r>
          </a:p>
        </p:txBody>
      </p:sp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8E387E11-59D0-A1FC-5F98-CCD50C7C4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  <a:t>Модуль выделения именованных сущностей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83B1D7B-1A5F-8AD7-2BCC-0B6DCBE8D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25" y="1541125"/>
            <a:ext cx="8734550" cy="489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137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5C196193-4259-444F-9B08-3F87B1FECE4E}"/>
              </a:ext>
            </a:extLst>
          </p:cNvPr>
          <p:cNvCxnSpPr/>
          <p:nvPr/>
        </p:nvCxnSpPr>
        <p:spPr>
          <a:xfrm>
            <a:off x="452062" y="1541125"/>
            <a:ext cx="11250202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9395DE0-8916-BAFF-1521-F06447C19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0391-24FC-439E-8B67-98451B78CDD5}" type="slidenum">
              <a:rPr lang="ru-RU" smtClean="0"/>
              <a:t>2</a:t>
            </a:fld>
            <a:endParaRPr lang="ru-RU" dirty="0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6ADAD600-1B5C-71B8-A628-369296D5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  <a:t>Проблемы поисковых систем</a:t>
            </a:r>
          </a:p>
        </p:txBody>
      </p:sp>
      <p:pic>
        <p:nvPicPr>
          <p:cNvPr id="1026" name="Picture 2" descr="Создание интеллектуальной вопросно-ответной системы / Хабр">
            <a:extLst>
              <a:ext uri="{FF2B5EF4-FFF2-40B4-BE49-F238E27FC236}">
                <a16:creationId xmlns:a16="http://schemas.microsoft.com/office/drawing/2014/main" id="{8127F48C-2218-3038-7BE4-67355E639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526" y="1690688"/>
            <a:ext cx="8022947" cy="425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952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BCEB7-EA69-390D-7280-1DF36252B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BA1F8C9E-22BF-3527-F9CA-C3E934D800CE}"/>
              </a:ext>
            </a:extLst>
          </p:cNvPr>
          <p:cNvCxnSpPr/>
          <p:nvPr/>
        </p:nvCxnSpPr>
        <p:spPr>
          <a:xfrm>
            <a:off x="452062" y="1541125"/>
            <a:ext cx="11250202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3BA6EE0-D7B5-0E49-5EEB-5161A3C3B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0391-24FC-439E-8B67-98451B78CDD5}" type="slidenum">
              <a:rPr lang="ru-RU" smtClean="0"/>
              <a:t>20</a:t>
            </a:fld>
            <a:endParaRPr lang="ru-RU"/>
          </a:p>
        </p:txBody>
      </p:sp>
      <p:sp>
        <p:nvSpPr>
          <p:cNvPr id="7" name="Нижний колонтитул 2">
            <a:extLst>
              <a:ext uri="{FF2B5EF4-FFF2-40B4-BE49-F238E27FC236}">
                <a16:creationId xmlns:a16="http://schemas.microsoft.com/office/drawing/2014/main" id="{BEE86BB5-F48A-AE29-450A-C6699CD95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Задача 3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. </a:t>
            </a:r>
            <a:r>
              <a:rPr lang="ru-RU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Проектирование и реализация прототипа системы</a:t>
            </a:r>
          </a:p>
        </p:txBody>
      </p:sp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F9B53862-8656-8288-D9D5-66CBF17E2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  <a:t>Модуль поиска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B94523A-EFDE-A41B-169C-A2B0D3083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73" y="1690688"/>
            <a:ext cx="10383253" cy="463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465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EE6A0-10A5-4939-003D-87DE12973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1BF74B08-36CB-C13B-84B5-33BFE615C4E1}"/>
              </a:ext>
            </a:extLst>
          </p:cNvPr>
          <p:cNvCxnSpPr/>
          <p:nvPr/>
        </p:nvCxnSpPr>
        <p:spPr>
          <a:xfrm>
            <a:off x="452062" y="1541125"/>
            <a:ext cx="11250202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26918DC-42AB-C1A9-E6AE-65979AFEC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0391-24FC-439E-8B67-98451B78CDD5}" type="slidenum">
              <a:rPr lang="ru-RU" smtClean="0"/>
              <a:t>21</a:t>
            </a:fld>
            <a:endParaRPr lang="ru-RU"/>
          </a:p>
        </p:txBody>
      </p:sp>
      <p:sp>
        <p:nvSpPr>
          <p:cNvPr id="7" name="Нижний колонтитул 2">
            <a:extLst>
              <a:ext uri="{FF2B5EF4-FFF2-40B4-BE49-F238E27FC236}">
                <a16:creationId xmlns:a16="http://schemas.microsoft.com/office/drawing/2014/main" id="{5EA337EE-3AA1-5B7C-AD22-73C4986EF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Задача 3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. </a:t>
            </a:r>
            <a:r>
              <a:rPr lang="ru-RU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Проектирование и реализация прототипа системы</a:t>
            </a:r>
          </a:p>
        </p:txBody>
      </p:sp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9AD5D181-0417-A2D7-091B-9CCCFF141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  <a:t>Пример результатов поиска по заданному словосочетанию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20AEAB3-9C6A-AA39-A6E0-9737DDB284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6382"/>
          <a:stretch>
            <a:fillRect/>
          </a:stretch>
        </p:blipFill>
        <p:spPr>
          <a:xfrm>
            <a:off x="1390494" y="1690688"/>
            <a:ext cx="9411012" cy="4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11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EEF5BAA-EECB-0C3C-4F79-E43DC401C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0391-24FC-439E-8B67-98451B78CDD5}" type="slidenum">
              <a:rPr lang="ru-RU" smtClean="0"/>
              <a:t>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F65C9B7-04E6-46A8-5D64-4C0006F94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Задача 4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. </a:t>
            </a:r>
            <a:r>
              <a:rPr lang="ru-RU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Тестирование и экспериментальное исследование</a:t>
            </a: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4623F737-3867-7C2A-EB19-E4D67AF40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  <a:t>Технологический стек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6B455D5E-4F78-6951-BCAC-38C9B8CC78D5}"/>
              </a:ext>
            </a:extLst>
          </p:cNvPr>
          <p:cNvCxnSpPr/>
          <p:nvPr/>
        </p:nvCxnSpPr>
        <p:spPr>
          <a:xfrm>
            <a:off x="452062" y="1541125"/>
            <a:ext cx="11250202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510B84-E374-9EDA-6BDC-C65224040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894" y="1685223"/>
            <a:ext cx="7138537" cy="467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371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51E475AF-09B2-4988-85C6-6260AE43529D}"/>
              </a:ext>
            </a:extLst>
          </p:cNvPr>
          <p:cNvCxnSpPr/>
          <p:nvPr/>
        </p:nvCxnSpPr>
        <p:spPr>
          <a:xfrm>
            <a:off x="452062" y="1541125"/>
            <a:ext cx="11250202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C5DACF4-AD48-AB51-672E-4C95474D0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0391-24FC-439E-8B67-98451B78CDD5}" type="slidenum">
              <a:rPr lang="ru-RU" smtClean="0"/>
              <a:t>23</a:t>
            </a:fld>
            <a:endParaRPr lang="ru-RU"/>
          </a:p>
        </p:txBody>
      </p:sp>
      <p:sp>
        <p:nvSpPr>
          <p:cNvPr id="7" name="Нижний колонтитул 2">
            <a:extLst>
              <a:ext uri="{FF2B5EF4-FFF2-40B4-BE49-F238E27FC236}">
                <a16:creationId xmlns:a16="http://schemas.microsoft.com/office/drawing/2014/main" id="{9190AC16-9384-D975-7E07-2C0090E9B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Задача 4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. </a:t>
            </a:r>
            <a:r>
              <a:rPr lang="ru-RU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Тестирование и экспериментальное исследование</a:t>
            </a:r>
          </a:p>
        </p:txBody>
      </p:sp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E0170982-93E2-B493-4CBC-F607F0C9D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  <a:t>Эксперимент</a:t>
            </a: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5858E4BC-7D0C-5DFC-F09E-B6269F1556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741732"/>
              </p:ext>
            </p:extLst>
          </p:nvPr>
        </p:nvGraphicFramePr>
        <p:xfrm>
          <a:off x="452062" y="2604833"/>
          <a:ext cx="11250202" cy="32004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394655">
                  <a:extLst>
                    <a:ext uri="{9D8B030D-6E8A-4147-A177-3AD203B41FA5}">
                      <a16:colId xmlns:a16="http://schemas.microsoft.com/office/drawing/2014/main" val="604369586"/>
                    </a:ext>
                  </a:extLst>
                </a:gridCol>
                <a:gridCol w="4727275">
                  <a:extLst>
                    <a:ext uri="{9D8B030D-6E8A-4147-A177-3AD203B41FA5}">
                      <a16:colId xmlns:a16="http://schemas.microsoft.com/office/drawing/2014/main" val="2043382255"/>
                    </a:ext>
                  </a:extLst>
                </a:gridCol>
                <a:gridCol w="4128272">
                  <a:extLst>
                    <a:ext uri="{9D8B030D-6E8A-4147-A177-3AD203B41FA5}">
                      <a16:colId xmlns:a16="http://schemas.microsoft.com/office/drawing/2014/main" val="1803727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Критерий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Поиск по размеченному документу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Полнотекстовый поиск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06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 latinLnBrk="0"/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Учёт синонимов и значений</a:t>
                      </a:r>
                    </a:p>
                  </a:txBody>
                  <a:tcPr marL="76200" marR="76200" anchor="ctr"/>
                </a:tc>
                <a:tc>
                  <a:txBody>
                    <a:bodyPr/>
                    <a:lstStyle/>
                    <a:p>
                      <a:pPr marL="0" indent="0" fontAlgn="base" latinLnBrk="0">
                        <a:buFont typeface="Arial" panose="020B0604020202020204" pitchFamily="34" charset="0"/>
                        <a:buNone/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Да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  <a:br>
                        <a:rPr lang="en-US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Синонимы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“</a:t>
                      </a: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автомобиль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”.</a:t>
                      </a:r>
                    </a:p>
                    <a:p>
                      <a:pPr marL="0" indent="0" fontAlgn="base" latinLnBrk="0">
                        <a:buFont typeface="Arial" panose="020B0604020202020204" pitchFamily="34" charset="0"/>
                        <a:buNone/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Значения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“</a:t>
                      </a: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грузовой автомобиль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”,</a:t>
                      </a: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“</a:t>
                      </a: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грузовой автомобиль автобус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”, “</a:t>
                      </a: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автобус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”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0" marR="76200" anchor="ctr"/>
                </a:tc>
                <a:tc>
                  <a:txBody>
                    <a:bodyPr/>
                    <a:lstStyle/>
                    <a:p>
                      <a:pPr marL="0" indent="0" fontAlgn="base" latinLnBrk="0">
                        <a:buFont typeface="Arial" panose="020B0604020202020204" pitchFamily="34" charset="0"/>
                        <a:buNone/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Нет (только 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“</a:t>
                      </a: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средство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”</a:t>
                      </a: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76200" marR="76200" anchor="ctr"/>
                </a:tc>
                <a:extLst>
                  <a:ext uri="{0D108BD9-81ED-4DB2-BD59-A6C34878D82A}">
                    <a16:rowId xmlns:a16="http://schemas.microsoft.com/office/drawing/2014/main" val="1822028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 latinLnBrk="0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Формы слов</a:t>
                      </a:r>
                      <a:endParaRPr lang="ru-RU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anchor="ctr"/>
                </a:tc>
                <a:tc>
                  <a:txBody>
                    <a:bodyPr/>
                    <a:lstStyle/>
                    <a:p>
                      <a:pPr marL="0" indent="0" fontAlgn="base" latinLnBrk="0">
                        <a:buFont typeface="Arial" panose="020B0604020202020204" pitchFamily="34" charset="0"/>
                        <a:buNone/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Учитывает различные формы</a:t>
                      </a:r>
                    </a:p>
                  </a:txBody>
                  <a:tcPr marL="76200" marR="76200" anchor="ctr"/>
                </a:tc>
                <a:tc>
                  <a:txBody>
                    <a:bodyPr/>
                    <a:lstStyle/>
                    <a:p>
                      <a:pPr marL="0" indent="0" fontAlgn="base" latinLnBrk="0">
                        <a:buFont typeface="Arial" panose="020B0604020202020204" pitchFamily="34" charset="0"/>
                        <a:buNone/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Учитывает только базовые формы</a:t>
                      </a:r>
                    </a:p>
                  </a:txBody>
                  <a:tcPr marL="76200" marR="76200" anchor="ctr"/>
                </a:tc>
                <a:extLst>
                  <a:ext uri="{0D108BD9-81ED-4DB2-BD59-A6C34878D82A}">
                    <a16:rowId xmlns:a16="http://schemas.microsoft.com/office/drawing/2014/main" val="3426067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 latinLnBrk="0"/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Кол-во релевантных фрагментов</a:t>
                      </a:r>
                    </a:p>
                  </a:txBody>
                  <a:tcPr marL="76200" marR="76200" anchor="ctr"/>
                </a:tc>
                <a:tc>
                  <a:txBody>
                    <a:bodyPr/>
                    <a:lstStyle/>
                    <a:p>
                      <a:pPr marL="0" indent="0" fontAlgn="base" latinLnBrk="0">
                        <a:buFont typeface="Arial" panose="020B0604020202020204" pitchFamily="34" charset="0"/>
                        <a:buNone/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</a:t>
                      </a:r>
                    </a:p>
                  </a:txBody>
                  <a:tcPr marL="76200" marR="76200" anchor="ctr"/>
                </a:tc>
                <a:tc>
                  <a:txBody>
                    <a:bodyPr/>
                    <a:lstStyle/>
                    <a:p>
                      <a:pPr marL="0" indent="0" fontAlgn="base" latinLnBrk="0">
                        <a:buFont typeface="Arial" panose="020B0604020202020204" pitchFamily="34" charset="0"/>
                        <a:buNone/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 marL="76200" marR="76200" anchor="ctr"/>
                </a:tc>
                <a:extLst>
                  <a:ext uri="{0D108BD9-81ED-4DB2-BD59-A6C34878D82A}">
                    <a16:rowId xmlns:a16="http://schemas.microsoft.com/office/drawing/2014/main" val="2988281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 latinLnBrk="0"/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Релевантность</a:t>
                      </a:r>
                    </a:p>
                  </a:txBody>
                  <a:tcPr marL="76200" marR="76200" anchor="ctr"/>
                </a:tc>
                <a:tc>
                  <a:txBody>
                    <a:bodyPr/>
                    <a:lstStyle/>
                    <a:p>
                      <a:pPr marL="0" indent="0" fontAlgn="base" latinLnBrk="0">
                        <a:buFont typeface="Arial" panose="020B0604020202020204" pitchFamily="34" charset="0"/>
                        <a:buNone/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Высокая (учитывает контекст и смысл)</a:t>
                      </a:r>
                    </a:p>
                  </a:txBody>
                  <a:tcPr marL="76200" marR="76200" anchor="ctr"/>
                </a:tc>
                <a:tc>
                  <a:txBody>
                    <a:bodyPr/>
                    <a:lstStyle/>
                    <a:p>
                      <a:pPr marL="0" indent="0" fontAlgn="base" latinLnBrk="0">
                        <a:buFont typeface="Arial" panose="020B0604020202020204" pitchFamily="34" charset="0"/>
                        <a:buNone/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Низкая (ищет только совпадения)</a:t>
                      </a:r>
                    </a:p>
                  </a:txBody>
                  <a:tcPr marL="76200" marR="76200" anchor="ctr"/>
                </a:tc>
                <a:extLst>
                  <a:ext uri="{0D108BD9-81ED-4DB2-BD59-A6C34878D82A}">
                    <a16:rowId xmlns:a16="http://schemas.microsoft.com/office/drawing/2014/main" val="108653509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9A085A1-C5D1-83CE-D426-B7A0C6C4029E}"/>
              </a:ext>
            </a:extLst>
          </p:cNvPr>
          <p:cNvSpPr txBox="1"/>
          <p:nvPr/>
        </p:nvSpPr>
        <p:spPr>
          <a:xfrm>
            <a:off x="452062" y="1691531"/>
            <a:ext cx="10998665" cy="77457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Текстовый документ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Правила ПДД РФ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глава 2 – общие обязанности водителей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Искомое словосочетание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средство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6653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51E475AF-09B2-4988-85C6-6260AE43529D}"/>
              </a:ext>
            </a:extLst>
          </p:cNvPr>
          <p:cNvCxnSpPr/>
          <p:nvPr/>
        </p:nvCxnSpPr>
        <p:spPr>
          <a:xfrm>
            <a:off x="452062" y="1541125"/>
            <a:ext cx="11250202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FF79AAE-D2EC-F22F-D514-C4CE0200BF68}"/>
              </a:ext>
            </a:extLst>
          </p:cNvPr>
          <p:cNvSpPr txBox="1"/>
          <p:nvPr/>
        </p:nvSpPr>
        <p:spPr>
          <a:xfrm>
            <a:off x="452062" y="1792491"/>
            <a:ext cx="10998665" cy="180664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indent="444500" algn="just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Рассмотрены подходы и методы разметки текстовых документов.</a:t>
            </a:r>
          </a:p>
          <a:p>
            <a:pPr indent="444500" algn="just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Проанализирована предметная область «Разметка текстовых документов».</a:t>
            </a:r>
          </a:p>
          <a:p>
            <a:pPr indent="444500" algn="just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Спроектирован и реализован прототип системы.</a:t>
            </a:r>
          </a:p>
          <a:p>
            <a:pPr indent="444500" algn="just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Выполнено тестирование и экспериментальное исследование.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8E9362-9935-2E5D-404E-798583EBF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0391-24FC-439E-8B67-98451B78CDD5}" type="slidenum">
              <a:rPr lang="ru-RU" smtClean="0"/>
              <a:t>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30E2107-CE24-4BC6-2938-F526708A9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AB5F3469-59F0-5E85-B8FE-BCDB6B524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12" y="365125"/>
            <a:ext cx="11493259" cy="1339940"/>
          </a:xfrm>
        </p:spPr>
        <p:txBody>
          <a:bodyPr/>
          <a:lstStyle/>
          <a:p>
            <a: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  <a:t>Результаты выпускной квалификационной работы</a:t>
            </a:r>
          </a:p>
        </p:txBody>
      </p:sp>
    </p:spTree>
    <p:extLst>
      <p:ext uri="{BB962C8B-B14F-4D97-AF65-F5344CB8AC3E}">
        <p14:creationId xmlns:p14="http://schemas.microsoft.com/office/powerpoint/2010/main" val="3212458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51E475AF-09B2-4988-85C6-6260AE43529D}"/>
              </a:ext>
            </a:extLst>
          </p:cNvPr>
          <p:cNvCxnSpPr/>
          <p:nvPr/>
        </p:nvCxnSpPr>
        <p:spPr>
          <a:xfrm>
            <a:off x="452062" y="1541125"/>
            <a:ext cx="11250202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0A44BFA-B860-F92D-4BA4-76FCCCCD4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0391-24FC-439E-8B67-98451B78CDD5}" type="slidenum">
              <a:rPr lang="ru-RU" smtClean="0"/>
              <a:t>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B367692-9382-7119-0C43-B7A2928F1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452F75D-FD91-2503-9C33-19948E05F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  <a:t>Демонстрация</a:t>
            </a:r>
          </a:p>
        </p:txBody>
      </p:sp>
      <p:pic>
        <p:nvPicPr>
          <p:cNvPr id="5" name="Рисунок 4" descr="Изображение выглядит как текст, снимок экрана, Шрифт, программное обеспечение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D0AD4E9-FD22-E262-CB23-12D81D9AFA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22" y="1690688"/>
            <a:ext cx="10364882" cy="474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219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59C4644-C946-7F14-7B21-226886A1F44C}"/>
              </a:ext>
            </a:extLst>
          </p:cNvPr>
          <p:cNvSpPr txBox="1">
            <a:spLocks/>
          </p:cNvSpPr>
          <p:nvPr/>
        </p:nvSpPr>
        <p:spPr>
          <a:xfrm>
            <a:off x="2488054" y="2819150"/>
            <a:ext cx="7215891" cy="12196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000" dirty="0">
                <a:solidFill>
                  <a:schemeClr val="tx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Спасибо за внимание!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D43A014-A4D6-00CA-0E7F-03FE08D7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0391-24FC-439E-8B67-98451B78CDD5}" type="slidenum">
              <a:rPr lang="ru-RU" smtClean="0"/>
              <a:t>26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24845B7-403E-ABEA-5F45-562996EAA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8394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3A0C7-082A-F32B-3033-6B0608A5C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4963F29E-763D-FFDD-7C85-EBA2EDC6C98C}"/>
              </a:ext>
            </a:extLst>
          </p:cNvPr>
          <p:cNvCxnSpPr/>
          <p:nvPr/>
        </p:nvCxnSpPr>
        <p:spPr>
          <a:xfrm>
            <a:off x="452062" y="1541125"/>
            <a:ext cx="11250202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57D0870-12B4-29C1-7E1C-AD2A90A1E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0391-24FC-439E-8B67-98451B78CDD5}" type="slidenum">
              <a:rPr lang="ru-RU" smtClean="0"/>
              <a:t>27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8F5B20F-D76D-E80F-1A7A-5F3E653DB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E6D9410-45F3-7C8E-69F9-B1973EA0C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  <a:t>Диаграмма модуля формирования словаря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1144DC-8FE3-B587-AD8F-B1B6E0695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202" y="1969604"/>
            <a:ext cx="9465595" cy="356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6756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6B14D-6C05-2A81-77DD-E68270728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748C421B-5F06-C8CC-8EB4-8EFCB49DE9AC}"/>
              </a:ext>
            </a:extLst>
          </p:cNvPr>
          <p:cNvCxnSpPr/>
          <p:nvPr/>
        </p:nvCxnSpPr>
        <p:spPr>
          <a:xfrm>
            <a:off x="452062" y="1541125"/>
            <a:ext cx="11250202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FA56AF0-960B-8798-6D49-6C6EFD028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0391-24FC-439E-8B67-98451B78CDD5}" type="slidenum">
              <a:rPr lang="ru-RU" smtClean="0"/>
              <a:t>28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722AE94-193B-F92A-9B56-66895D39E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8B6EFCF0-F164-747A-7C54-4525BFCC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  <a:t>База данных ПС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EFAA85D-FA5C-B837-2EDF-FF32D10C5D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" t="1359"/>
          <a:stretch>
            <a:fillRect/>
          </a:stretch>
        </p:blipFill>
        <p:spPr bwMode="auto">
          <a:xfrm>
            <a:off x="759516" y="1541125"/>
            <a:ext cx="10659357" cy="46417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89588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2A6A1-DF73-9EA2-5952-37F65FACA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0841C15E-B244-6437-CF38-C17C6F3BD4A3}"/>
              </a:ext>
            </a:extLst>
          </p:cNvPr>
          <p:cNvCxnSpPr/>
          <p:nvPr/>
        </p:nvCxnSpPr>
        <p:spPr>
          <a:xfrm>
            <a:off x="452062" y="1541125"/>
            <a:ext cx="11250202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F1D696F-28CC-E3BF-B030-FDED50429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0391-24FC-439E-8B67-98451B78CDD5}" type="slidenum">
              <a:rPr lang="ru-RU" smtClean="0"/>
              <a:t>29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0887B91-85D8-381F-6E62-57FB72398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5DEDC1AC-915E-A958-0BC7-4B1D918FF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Use-Case</a:t>
            </a:r>
            <a:endParaRPr lang="ru-RU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DCC8A98-1DDC-A2BC-5EA1-E1255B19A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106" y="1546301"/>
            <a:ext cx="7411787" cy="531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338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216555-278F-4034-A084-814729801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  <a:t>Цели и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63278B-F95E-4A20-A4F9-14D64DFE3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062" y="1767159"/>
            <a:ext cx="11250202" cy="47257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ru-RU" sz="2400" b="1" dirty="0">
                <a:latin typeface="Calibri" panose="020F0502020204030204" pitchFamily="34" charset="0"/>
                <a:cs typeface="Calibri" panose="020F0502020204030204" pitchFamily="34" charset="0"/>
              </a:rPr>
              <a:t>Цель: 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автоматизация процесса разметки текстовых документов для вопросно-ответных систем на основе размеченной коллекции документов. </a:t>
            </a:r>
          </a:p>
          <a:p>
            <a:pPr marL="0" indent="0" algn="just">
              <a:buNone/>
            </a:pPr>
            <a:r>
              <a:rPr lang="ru-RU" sz="2400" b="1" dirty="0">
                <a:latin typeface="Calibri" panose="020F0502020204030204" pitchFamily="34" charset="0"/>
                <a:cs typeface="Calibri" panose="020F0502020204030204" pitchFamily="34" charset="0"/>
              </a:rPr>
              <a:t>Задачи:</a:t>
            </a:r>
          </a:p>
          <a:p>
            <a:pPr marL="0" indent="444500" algn="just">
              <a:buFont typeface="+mj-lt"/>
              <a:buAutoNum type="arabicPeriod"/>
            </a:pP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Обзор подходов и методов разметки текстовых документов.</a:t>
            </a:r>
          </a:p>
          <a:p>
            <a:pPr marL="0" indent="444500" algn="just">
              <a:buFont typeface="+mj-lt"/>
              <a:buAutoNum type="arabicPeriod"/>
            </a:pP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Анализ предметной области «Разметка текстовых документов».</a:t>
            </a:r>
          </a:p>
          <a:p>
            <a:pPr marL="0" indent="444500" algn="just">
              <a:buFont typeface="+mj-lt"/>
              <a:buAutoNum type="arabicPeriod"/>
            </a:pP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Проектирование и реализация прототипа системы.</a:t>
            </a:r>
          </a:p>
          <a:p>
            <a:pPr marL="0" indent="444500" algn="just">
              <a:buFont typeface="+mj-lt"/>
              <a:buAutoNum type="arabicPeriod"/>
            </a:pP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Тестирование и экспериментальное исследование.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5C196193-4259-444F-9B08-3F87B1FECE4E}"/>
              </a:ext>
            </a:extLst>
          </p:cNvPr>
          <p:cNvCxnSpPr/>
          <p:nvPr/>
        </p:nvCxnSpPr>
        <p:spPr>
          <a:xfrm>
            <a:off x="452062" y="1541125"/>
            <a:ext cx="11250202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9395DE0-8916-BAFF-1521-F06447C19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0391-24FC-439E-8B67-98451B78CDD5}" type="slidenum">
              <a:rPr lang="ru-RU" smtClean="0"/>
              <a:t>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7B7F283-C1C2-7A0D-A634-2ED57F2DE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09745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08B504-F50F-42E8-2BDB-CA53A0C7B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64064" cy="1325563"/>
          </a:xfrm>
        </p:spPr>
        <p:txBody>
          <a:bodyPr/>
          <a:lstStyle/>
          <a:p>
            <a: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  <a:t>Этапы разметки текстовых документов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697903A4-C59D-5FAB-D9B2-9ADA6B6C585A}"/>
              </a:ext>
            </a:extLst>
          </p:cNvPr>
          <p:cNvCxnSpPr/>
          <p:nvPr/>
        </p:nvCxnSpPr>
        <p:spPr>
          <a:xfrm>
            <a:off x="452062" y="1541125"/>
            <a:ext cx="11250202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929CF50-8CF1-F406-CCF0-42C17CA0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0391-24FC-439E-8B67-98451B78CDD5}" type="slidenum">
              <a:rPr lang="ru-RU" smtClean="0"/>
              <a:t>30</a:t>
            </a:fld>
            <a:endParaRPr lang="ru-RU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D4761BD-2EB6-7188-65AB-30A4B68C5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45" y="2870197"/>
            <a:ext cx="11421710" cy="179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2B6B345-0A66-BCFE-1128-61E099605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8013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5A377-97C3-FA21-0757-97FFBBBEC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495E77-7011-5A2E-94D7-E13253034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2116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  <a:t>Вопросно-ответная система и её типы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4DC7A0AC-CA1B-8927-A57E-2421FC9952CF}"/>
              </a:ext>
            </a:extLst>
          </p:cNvPr>
          <p:cNvCxnSpPr/>
          <p:nvPr/>
        </p:nvCxnSpPr>
        <p:spPr>
          <a:xfrm>
            <a:off x="452062" y="1541125"/>
            <a:ext cx="11250202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6CE0F79-2440-39B2-734D-24CE75F03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0391-24FC-439E-8B67-98451B78CDD5}" type="slidenum">
              <a:rPr lang="ru-RU" smtClean="0"/>
              <a:t>4</a:t>
            </a:fld>
            <a:endParaRPr lang="ru-RU"/>
          </a:p>
        </p:txBody>
      </p:sp>
      <p:sp>
        <p:nvSpPr>
          <p:cNvPr id="9" name="Нижний колонтитул 5">
            <a:extLst>
              <a:ext uri="{FF2B5EF4-FFF2-40B4-BE49-F238E27FC236}">
                <a16:creationId xmlns:a16="http://schemas.microsoft.com/office/drawing/2014/main" id="{10A541D2-14AD-752A-020C-49B6F60EB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Задача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1. </a:t>
            </a:r>
            <a:r>
              <a:rPr lang="ru-RU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Обзор подходов и методов разметки текстовых документов</a:t>
            </a:r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B4DA3C86-A2A7-71EA-7E3D-1D08C503E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01" y="1757999"/>
            <a:ext cx="5927558" cy="125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ED03DC8-E318-4AC0-C2FD-8B1B32D34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559" y="1796541"/>
            <a:ext cx="5827542" cy="125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32150F7-490B-CB8B-481D-A57490658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53" y="3514096"/>
            <a:ext cx="5827542" cy="226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604CEF1-39FB-E260-9576-ABE2A9E71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096" y="3514094"/>
            <a:ext cx="5781005" cy="209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044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51E475AF-09B2-4988-85C6-6260AE43529D}"/>
              </a:ext>
            </a:extLst>
          </p:cNvPr>
          <p:cNvCxnSpPr/>
          <p:nvPr/>
        </p:nvCxnSpPr>
        <p:spPr>
          <a:xfrm>
            <a:off x="452062" y="1541125"/>
            <a:ext cx="11250202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FC1E35D-550E-0204-46D6-F0E97C5D7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0391-24FC-439E-8B67-98451B78CDD5}" type="slidenum">
              <a:rPr lang="ru-RU" smtClean="0"/>
              <a:t>5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AFE2615-604E-C54C-2A23-0E060FF9396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Retrieval</a:t>
            </a:r>
            <a: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Augmented</a:t>
            </a:r>
            <a: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  <a:t> Generation (RAG)  (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1/2</a:t>
            </a:r>
            <a: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" name="Нижний колонтитул 5">
            <a:extLst>
              <a:ext uri="{FF2B5EF4-FFF2-40B4-BE49-F238E27FC236}">
                <a16:creationId xmlns:a16="http://schemas.microsoft.com/office/drawing/2014/main" id="{7FAF11AA-53B3-525F-EAAD-DE8C8320E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Задача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1. </a:t>
            </a:r>
            <a:r>
              <a:rPr lang="ru-RU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Обзор подходов и методов разметки текстовых документов</a:t>
            </a:r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90C1FE84-540F-62A0-4DEE-163FA2A838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10" r="35164" b="18735"/>
          <a:stretch>
            <a:fillRect/>
          </a:stretch>
        </p:blipFill>
        <p:spPr bwMode="auto">
          <a:xfrm>
            <a:off x="711698" y="1785622"/>
            <a:ext cx="10768603" cy="219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1B44AFDE-3691-38C8-44D4-B811E1A9CC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73" t="24310" b="18735"/>
          <a:stretch>
            <a:fillRect/>
          </a:stretch>
        </p:blipFill>
        <p:spPr bwMode="auto">
          <a:xfrm>
            <a:off x="3865744" y="3985479"/>
            <a:ext cx="7614557" cy="234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72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6295C-79DC-A281-FAD0-AC2DB155F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DBF3937E-6816-A3FD-1455-2068F85BC7A6}"/>
              </a:ext>
            </a:extLst>
          </p:cNvPr>
          <p:cNvCxnSpPr/>
          <p:nvPr/>
        </p:nvCxnSpPr>
        <p:spPr>
          <a:xfrm>
            <a:off x="452062" y="1541125"/>
            <a:ext cx="11250202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A809BA8-C204-966C-663C-83E2363BF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0391-24FC-439E-8B67-98451B78CDD5}" type="slidenum">
              <a:rPr lang="ru-RU" smtClean="0"/>
              <a:t>6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36308DA1-5EAC-0056-CD54-23434287A28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Retrieval</a:t>
            </a:r>
            <a: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Augmented</a:t>
            </a:r>
            <a: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  <a:t> Generation (RAG)  (2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  <a:t>2)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EADB729C-D247-96A4-1A81-9E3AA9BC6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062" y="1767159"/>
            <a:ext cx="11250202" cy="4725714"/>
          </a:xfrm>
        </p:spPr>
        <p:txBody>
          <a:bodyPr>
            <a:normAutofit/>
          </a:bodyPr>
          <a:lstStyle/>
          <a:p>
            <a:pPr marL="0" indent="444500" algn="just">
              <a:buFont typeface="+mj-lt"/>
              <a:buAutoNum type="arabicPeriod"/>
            </a:pP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Сбор и подготовка данных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44500" lvl="1" indent="457200" algn="just">
              <a:buFont typeface="Wingdings" panose="05000000000000000000" pitchFamily="2" charset="2"/>
              <a:buChar char="Ø"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Сбор источников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документы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статьи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lvl="1" indent="457200" algn="just">
              <a:buFont typeface="Wingdings" panose="05000000000000000000" pitchFamily="2" charset="2"/>
              <a:buChar char="Ø"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Очистка данных</a:t>
            </a:r>
          </a:p>
          <a:p>
            <a:pPr marL="444500" lvl="1" indent="457200" algn="just">
              <a:buFont typeface="Wingdings" panose="05000000000000000000" pitchFamily="2" charset="2"/>
              <a:buChar char="Ø"/>
            </a:pP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Разделение на фрагменты</a:t>
            </a:r>
          </a:p>
          <a:p>
            <a:pPr marL="0" indent="444500">
              <a:buFont typeface="+mj-lt"/>
              <a:buAutoNum type="arabicPeriod"/>
            </a:pP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Аннотирование и структурирование данных</a:t>
            </a:r>
          </a:p>
          <a:p>
            <a:pPr marL="444500" lvl="1" indent="457200">
              <a:buFont typeface="Wingdings" panose="05000000000000000000" pitchFamily="2" charset="2"/>
              <a:buChar char="Ø"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Аннотация: маркировка фрагментов по темам, категориям и т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п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lvl="1" indent="457200">
              <a:buFont typeface="Wingdings" panose="05000000000000000000" pitchFamily="2" charset="2"/>
              <a:buChar char="Ø"/>
            </a:pP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Извлечение сущностей и связей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444500">
              <a:buFont typeface="+mj-lt"/>
              <a:buAutoNum type="arabicPeriod"/>
            </a:pPr>
            <a:r>
              <a:rPr lang="ru-RU" sz="2400" b="1" dirty="0">
                <a:latin typeface="Calibri" panose="020F0502020204030204" pitchFamily="34" charset="0"/>
                <a:cs typeface="Calibri" panose="020F0502020204030204" pitchFamily="34" charset="0"/>
              </a:rPr>
              <a:t>Индексация и векторизация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444500">
              <a:buFont typeface="+mj-lt"/>
              <a:buAutoNum type="arabicPeriod"/>
            </a:pP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Построение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RAG</a:t>
            </a:r>
            <a:b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Нижний колонтитул 5">
            <a:extLst>
              <a:ext uri="{FF2B5EF4-FFF2-40B4-BE49-F238E27FC236}">
                <a16:creationId xmlns:a16="http://schemas.microsoft.com/office/drawing/2014/main" id="{40A8D426-0E62-39F8-BA3D-A6D749C56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Задача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1. </a:t>
            </a:r>
            <a:r>
              <a:rPr lang="ru-RU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Обзор подходов и методов разметки текстовых документов</a:t>
            </a:r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681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0CB6E5-480F-4DC5-BB3F-DD3D35ABE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2116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/>
              <a:t>Извлечение именованных сущностей</a:t>
            </a:r>
            <a:r>
              <a:rPr lang="en-US" sz="4000" dirty="0"/>
              <a:t> (NER)</a:t>
            </a:r>
            <a:endParaRPr lang="ru-RU" sz="4000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F7EBC7C-EE20-4278-86BC-38770E9A4E2F}"/>
              </a:ext>
            </a:extLst>
          </p:cNvPr>
          <p:cNvCxnSpPr/>
          <p:nvPr/>
        </p:nvCxnSpPr>
        <p:spPr>
          <a:xfrm>
            <a:off x="452062" y="1541125"/>
            <a:ext cx="11250202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80B86E7-4E41-2D0B-DB5C-8009BA4D0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0391-24FC-439E-8B67-98451B78CDD5}" type="slidenum">
              <a:rPr lang="ru-RU" smtClean="0"/>
              <a:t>7</a:t>
            </a:fld>
            <a:endParaRPr lang="ru-RU"/>
          </a:p>
        </p:txBody>
      </p:sp>
      <p:sp>
        <p:nvSpPr>
          <p:cNvPr id="9" name="Нижний колонтитул 5">
            <a:extLst>
              <a:ext uri="{FF2B5EF4-FFF2-40B4-BE49-F238E27FC236}">
                <a16:creationId xmlns:a16="http://schemas.microsoft.com/office/drawing/2014/main" id="{3A035DA0-17B8-FA50-8741-189BA1510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Задача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1. </a:t>
            </a:r>
            <a:r>
              <a:rPr lang="ru-RU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Обзор подходов и методов разметки текстовых документов</a:t>
            </a:r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A7C809-2241-3E5A-DA76-F9F144C96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062" y="1570621"/>
            <a:ext cx="11250202" cy="48551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b="1" dirty="0">
                <a:latin typeface="Calibri" panose="020F0502020204030204" pitchFamily="34" charset="0"/>
                <a:cs typeface="Calibri" panose="020F0502020204030204" pitchFamily="34" charset="0"/>
              </a:rPr>
              <a:t>Именованная сущность</a:t>
            </a:r>
            <a:r>
              <a:rPr lang="en-US" sz="24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(Named Entity) –</a:t>
            </a:r>
            <a:r>
              <a:rPr lang="ru-RU" sz="24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последовательность слов, являющихся важными в рамках текстового документа.</a:t>
            </a:r>
            <a:endParaRPr lang="ru-RU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l">
              <a:buNone/>
            </a:pPr>
            <a:r>
              <a:rPr lang="ru-RU" sz="24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Шаги извлечения</a:t>
            </a:r>
            <a:r>
              <a:rPr lang="en-US" sz="24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4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Поиск кандидатов в именованные сущности</a:t>
            </a:r>
          </a:p>
          <a:p>
            <a:pPr marL="444500" lvl="1" indent="457200"/>
            <a:r>
              <a:rPr lang="ru-RU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Предобработка слов: </a:t>
            </a:r>
            <a:r>
              <a:rPr lang="ru-RU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стемминг</a:t>
            </a:r>
            <a:r>
              <a:rPr lang="ru-RU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лемматизация</a:t>
            </a:r>
            <a:r>
              <a:rPr lang="ru-RU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44500" lvl="1" indent="457200"/>
            <a:r>
              <a:rPr lang="ru-RU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Формирование словосочетаний: </a:t>
            </a:r>
            <a:r>
              <a:rPr lang="ru-RU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токенизация</a:t>
            </a:r>
            <a:r>
              <a:rPr lang="ru-RU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N-граммы, фильтрация по частям речи.</a:t>
            </a:r>
          </a:p>
          <a:p>
            <a:pPr marL="0" indent="444500" algn="l">
              <a:buFont typeface="+mj-lt"/>
              <a:buAutoNum type="arabicPeriod"/>
            </a:pPr>
            <a:r>
              <a:rPr lang="ru-RU" sz="24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Выделение признаков</a:t>
            </a:r>
          </a:p>
          <a:p>
            <a:pPr marL="444500" lvl="1" indent="457200"/>
            <a:r>
              <a:rPr lang="ru-RU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Синтаксические: части речи, лексические ресурсы.</a:t>
            </a:r>
          </a:p>
          <a:p>
            <a:pPr marL="444500" lvl="1" indent="457200"/>
            <a:r>
              <a:rPr lang="ru-RU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Статистические: частота, длина, схожесть с другими кандидатами.</a:t>
            </a:r>
          </a:p>
          <a:p>
            <a:pPr marL="0" indent="444500" algn="l">
              <a:buFont typeface="+mj-lt"/>
              <a:buAutoNum type="arabicPeriod"/>
            </a:pPr>
            <a:r>
              <a:rPr lang="ru-RU" sz="24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Ранжирование и отсечение</a:t>
            </a:r>
            <a:r>
              <a:rPr lang="en-US" sz="24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сущностей.</a:t>
            </a:r>
          </a:p>
        </p:txBody>
      </p:sp>
    </p:spTree>
    <p:extLst>
      <p:ext uri="{BB962C8B-B14F-4D97-AF65-F5344CB8AC3E}">
        <p14:creationId xmlns:p14="http://schemas.microsoft.com/office/powerpoint/2010/main" val="1411267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5C196193-4259-444F-9B08-3F87B1FECE4E}"/>
              </a:ext>
            </a:extLst>
          </p:cNvPr>
          <p:cNvCxnSpPr/>
          <p:nvPr/>
        </p:nvCxnSpPr>
        <p:spPr>
          <a:xfrm>
            <a:off x="452062" y="1541125"/>
            <a:ext cx="11250202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9395DE0-8916-BAFF-1521-F06447C19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0391-24FC-439E-8B67-98451B78CDD5}" type="slidenum">
              <a:rPr lang="ru-RU" smtClean="0"/>
              <a:t>8</a:t>
            </a:fld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DAF133D-7FEA-9731-DEDE-25E8D1557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211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 </a:t>
            </a:r>
            <a:r>
              <a:rPr lang="ru-RU" sz="4000" dirty="0"/>
              <a:t>Подходы </a:t>
            </a:r>
            <a:r>
              <a:rPr lang="en-US" sz="4000" dirty="0"/>
              <a:t>NER (2/2)</a:t>
            </a:r>
            <a:endParaRPr lang="ru-RU" sz="4000" dirty="0"/>
          </a:p>
        </p:txBody>
      </p:sp>
      <p:sp>
        <p:nvSpPr>
          <p:cNvPr id="3" name="Нижний колонтитул 5">
            <a:extLst>
              <a:ext uri="{FF2B5EF4-FFF2-40B4-BE49-F238E27FC236}">
                <a16:creationId xmlns:a16="http://schemas.microsoft.com/office/drawing/2014/main" id="{A6B6E9F8-61A6-6662-A251-E51CB647D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Задача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1. </a:t>
            </a:r>
            <a:r>
              <a:rPr lang="ru-RU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Обзор подходов и методов разметки текстовых документов</a:t>
            </a:r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2125FA2D-F99C-1FC8-F82A-569876C34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313462"/>
              </p:ext>
            </p:extLst>
          </p:nvPr>
        </p:nvGraphicFramePr>
        <p:xfrm>
          <a:off x="452062" y="1881211"/>
          <a:ext cx="11250202" cy="402336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436896">
                  <a:extLst>
                    <a:ext uri="{9D8B030D-6E8A-4147-A177-3AD203B41FA5}">
                      <a16:colId xmlns:a16="http://schemas.microsoft.com/office/drawing/2014/main" val="604369586"/>
                    </a:ext>
                  </a:extLst>
                </a:gridCol>
                <a:gridCol w="3332747">
                  <a:extLst>
                    <a:ext uri="{9D8B030D-6E8A-4147-A177-3AD203B41FA5}">
                      <a16:colId xmlns:a16="http://schemas.microsoft.com/office/drawing/2014/main" val="2043382255"/>
                    </a:ext>
                  </a:extLst>
                </a:gridCol>
                <a:gridCol w="4066674">
                  <a:extLst>
                    <a:ext uri="{9D8B030D-6E8A-4147-A177-3AD203B41FA5}">
                      <a16:colId xmlns:a16="http://schemas.microsoft.com/office/drawing/2014/main" val="180372709"/>
                    </a:ext>
                  </a:extLst>
                </a:gridCol>
                <a:gridCol w="2413885">
                  <a:extLst>
                    <a:ext uri="{9D8B030D-6E8A-4147-A177-3AD203B41FA5}">
                      <a16:colId xmlns:a16="http://schemas.microsoft.com/office/drawing/2014/main" val="802264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Подход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Плюсы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Минусы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Методы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06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 latinLnBrk="0"/>
                      <a:r>
                        <a:rPr lang="ru-RU" sz="20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Статисти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ru-RU" sz="20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ческий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0" marR="76200" anchor="ctr"/>
                </a:tc>
                <a:tc>
                  <a:txBody>
                    <a:bodyPr/>
                    <a:lstStyle/>
                    <a:p>
                      <a:pPr marL="342900" indent="-342900" fontAlgn="base" latinLnBrk="0">
                        <a:buFont typeface="Arial" panose="020B0604020202020204" pitchFamily="34" charset="0"/>
                        <a:buChar char="•"/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Скорость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342900" indent="-342900" fontAlgn="base" latinLnBrk="0">
                        <a:buFont typeface="Arial" panose="020B0604020202020204" pitchFamily="34" charset="0"/>
                        <a:buChar char="•"/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Адаптивность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</a:p>
                    <a:p>
                      <a:pPr marL="342900" indent="-342900" fontAlgn="base" latinLnBrk="0">
                        <a:buFont typeface="Arial" panose="020B0604020202020204" pitchFamily="34" charset="0"/>
                        <a:buChar char="•"/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Устойчивость</a:t>
                      </a:r>
                    </a:p>
                  </a:txBody>
                  <a:tcPr marL="76200" marR="76200" anchor="ctr"/>
                </a:tc>
                <a:tc>
                  <a:txBody>
                    <a:bodyPr/>
                    <a:lstStyle/>
                    <a:p>
                      <a:pPr marL="342900" indent="-342900" fontAlgn="base" latinLnBrk="0">
                        <a:buFont typeface="Arial" panose="020B0604020202020204" pitchFamily="34" charset="0"/>
                        <a:buChar char="•"/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Требует много данных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342900" indent="-342900" fontAlgn="base" latinLnBrk="0">
                        <a:buFont typeface="Arial" panose="020B0604020202020204" pitchFamily="34" charset="0"/>
                        <a:buChar char="•"/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Проблемы с многозначностью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342900" indent="-342900" fontAlgn="base" latinLnBrk="0">
                        <a:buFont typeface="Arial" panose="020B0604020202020204" pitchFamily="34" charset="0"/>
                        <a:buChar char="•"/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Чувствителен к качеству данных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0" marR="76200" anchor="ctr"/>
                </a:tc>
                <a:tc>
                  <a:txBody>
                    <a:bodyPr/>
                    <a:lstStyle/>
                    <a:p>
                      <a:pPr marL="342900" indent="-342900" fontAlgn="base" latinLnBrk="0">
                        <a:buFont typeface="Arial" panose="020B0604020202020204" pitchFamily="34" charset="0"/>
                        <a:buChar char="•"/>
                      </a:pPr>
                      <a:r>
                        <a:rPr lang="en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TF-IDF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342900" indent="-342900" fontAlgn="base" latinLnBrk="0">
                        <a:buFont typeface="Arial" panose="020B0604020202020204" pitchFamily="34" charset="0"/>
                        <a:buChar char="•"/>
                      </a:pPr>
                      <a:r>
                        <a:rPr lang="en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YAKE!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342900" indent="-342900" fontAlgn="base" latinLnBrk="0">
                        <a:buFont typeface="Arial" panose="020B0604020202020204" pitchFamily="34" charset="0"/>
                        <a:buChar char="•"/>
                      </a:pPr>
                      <a:r>
                        <a:rPr lang="en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TextRank</a:t>
                      </a:r>
                    </a:p>
                  </a:txBody>
                  <a:tcPr marL="76200" marR="76200" anchor="ctr"/>
                </a:tc>
                <a:extLst>
                  <a:ext uri="{0D108BD9-81ED-4DB2-BD59-A6C34878D82A}">
                    <a16:rowId xmlns:a16="http://schemas.microsoft.com/office/drawing/2014/main" val="1822028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 latinLnBrk="0"/>
                      <a:r>
                        <a:rPr lang="ru-RU" sz="20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Лингвисти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ru-RU" sz="20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ческий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0" marR="76200" anchor="ctr"/>
                </a:tc>
                <a:tc>
                  <a:txBody>
                    <a:bodyPr/>
                    <a:lstStyle/>
                    <a:p>
                      <a:pPr marL="342900" indent="-342900" fontAlgn="base" latinLnBrk="0">
                        <a:buFont typeface="Arial" panose="020B0604020202020204" pitchFamily="34" charset="0"/>
                        <a:buChar char="•"/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Учет синтаксиса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</a:p>
                    <a:p>
                      <a:pPr marL="342900" indent="-342900" fontAlgn="base" latinLnBrk="0">
                        <a:buFont typeface="Arial" panose="020B0604020202020204" pitchFamily="34" charset="0"/>
                        <a:buChar char="•"/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Анализ особенностей употребления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0" marR="76200" anchor="ctr"/>
                </a:tc>
                <a:tc>
                  <a:txBody>
                    <a:bodyPr/>
                    <a:lstStyle/>
                    <a:p>
                      <a:pPr marL="342900" indent="-342900" fontAlgn="base" latinLnBrk="0">
                        <a:buFont typeface="Arial" panose="020B0604020202020204" pitchFamily="34" charset="0"/>
                        <a:buChar char="•"/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Выделяет нерелевантные слова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342900" indent="-342900" fontAlgn="base" latinLnBrk="0">
                        <a:buFont typeface="Arial" panose="020B0604020202020204" pitchFamily="34" charset="0"/>
                        <a:buChar char="•"/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Трудности со сленгом и нестандартной лексикой</a:t>
                      </a:r>
                    </a:p>
                  </a:txBody>
                  <a:tcPr marL="76200" marR="76200" anchor="ctr"/>
                </a:tc>
                <a:tc>
                  <a:txBody>
                    <a:bodyPr/>
                    <a:lstStyle/>
                    <a:p>
                      <a:pPr marL="342900" indent="-342900" fontAlgn="base" latinLnBrk="0">
                        <a:buFont typeface="Arial" panose="020B0604020202020204" pitchFamily="34" charset="0"/>
                        <a:buChar char="•"/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Грамматический разбор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342900" indent="-342900" fontAlgn="base" latinLnBrk="0">
                        <a:buFont typeface="Arial" panose="020B0604020202020204" pitchFamily="34" charset="0"/>
                        <a:buChar char="•"/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Шаблоны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</a:p>
                    <a:p>
                      <a:pPr marL="342900" indent="-342900" fontAlgn="base" latinLnBrk="0">
                        <a:buFont typeface="Arial" panose="020B0604020202020204" pitchFamily="34" charset="0"/>
                        <a:buChar char="•"/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Правила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0" marR="76200" anchor="ctr"/>
                </a:tc>
                <a:extLst>
                  <a:ext uri="{0D108BD9-81ED-4DB2-BD59-A6C34878D82A}">
                    <a16:rowId xmlns:a16="http://schemas.microsoft.com/office/drawing/2014/main" val="2988281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 latinLnBrk="0"/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Машинное обучение</a:t>
                      </a:r>
                    </a:p>
                  </a:txBody>
                  <a:tcPr marL="76200" marR="76200" anchor="ctr"/>
                </a:tc>
                <a:tc>
                  <a:txBody>
                    <a:bodyPr/>
                    <a:lstStyle/>
                    <a:p>
                      <a:pPr marL="342900" indent="-342900" fontAlgn="base" latinLnBrk="0">
                        <a:buFont typeface="Arial" panose="020B0604020202020204" pitchFamily="34" charset="0"/>
                        <a:buChar char="•"/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Высокое качество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</a:p>
                    <a:p>
                      <a:pPr marL="342900" indent="-342900" fontAlgn="base" latinLnBrk="0">
                        <a:buFont typeface="Arial" panose="020B0604020202020204" pitchFamily="34" charset="0"/>
                        <a:buChar char="•"/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Сочетает разные подходы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0" marR="76200" anchor="ctr"/>
                </a:tc>
                <a:tc>
                  <a:txBody>
                    <a:bodyPr/>
                    <a:lstStyle/>
                    <a:p>
                      <a:pPr marL="342900" indent="-342900" fontAlgn="base" latinLnBrk="0">
                        <a:buFont typeface="Arial" panose="020B0604020202020204" pitchFamily="34" charset="0"/>
                        <a:buChar char="•"/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Требует сформированную выборку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342900" indent="-342900" fontAlgn="base" latinLnBrk="0">
                        <a:buFont typeface="Arial" panose="020B0604020202020204" pitchFamily="34" charset="0"/>
                        <a:buChar char="•"/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Большие вычислительные ресурсы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0" marR="76200" anchor="ctr"/>
                </a:tc>
                <a:tc>
                  <a:txBody>
                    <a:bodyPr/>
                    <a:lstStyle/>
                    <a:p>
                      <a:pPr marL="342900" indent="-342900" fontAlgn="base" latinLnBrk="0">
                        <a:buFont typeface="Arial" panose="020B0604020202020204" pitchFamily="34" charset="0"/>
                        <a:buChar char="•"/>
                      </a:pPr>
                      <a:r>
                        <a:rPr lang="en" sz="20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CNN</a:t>
                      </a:r>
                      <a:endParaRPr lang="ru-RU" sz="2000" b="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342900" indent="-342900" fontAlgn="base" latinLnBrk="0">
                        <a:buFont typeface="Arial" panose="020B0604020202020204" pitchFamily="34" charset="0"/>
                        <a:buChar char="•"/>
                      </a:pPr>
                      <a:r>
                        <a:rPr lang="en" sz="20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RNN</a:t>
                      </a:r>
                      <a:endParaRPr lang="ru-RU" sz="2000" b="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342900" indent="-342900" fontAlgn="base" latinLnBrk="0">
                        <a:buFont typeface="Arial" panose="020B0604020202020204" pitchFamily="34" charset="0"/>
                        <a:buChar char="•"/>
                      </a:pPr>
                      <a:r>
                        <a:rPr lang="en" sz="20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Transformers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0" marR="76200" anchor="ctr"/>
                </a:tc>
                <a:extLst>
                  <a:ext uri="{0D108BD9-81ED-4DB2-BD59-A6C34878D82A}">
                    <a16:rowId xmlns:a16="http://schemas.microsoft.com/office/drawing/2014/main" val="10865350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5116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51E475AF-09B2-4988-85C6-6260AE43529D}"/>
              </a:ext>
            </a:extLst>
          </p:cNvPr>
          <p:cNvCxnSpPr/>
          <p:nvPr/>
        </p:nvCxnSpPr>
        <p:spPr>
          <a:xfrm>
            <a:off x="452062" y="1541125"/>
            <a:ext cx="11250202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FC1E35D-550E-0204-46D6-F0E97C5D7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0391-24FC-439E-8B67-98451B78CDD5}" type="slidenum">
              <a:rPr lang="ru-RU" smtClean="0"/>
              <a:t>9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AFE2615-604E-C54C-2A23-0E060FF9396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  <a:t>Выводы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4241CB3-0653-EBE0-466A-BF1F9CD851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93" t="-1" r="71284" b="71874"/>
          <a:stretch>
            <a:fillRect/>
          </a:stretch>
        </p:blipFill>
        <p:spPr>
          <a:xfrm>
            <a:off x="838200" y="1690688"/>
            <a:ext cx="2915961" cy="1738305"/>
          </a:xfrm>
          <a:prstGeom prst="rect">
            <a:avLst/>
          </a:prstGeom>
        </p:spPr>
      </p:pic>
      <p:sp>
        <p:nvSpPr>
          <p:cNvPr id="9" name="Нижний колонтитул 5">
            <a:extLst>
              <a:ext uri="{FF2B5EF4-FFF2-40B4-BE49-F238E27FC236}">
                <a16:creationId xmlns:a16="http://schemas.microsoft.com/office/drawing/2014/main" id="{C1AC5BA5-162E-D698-63CA-46A6ED5C8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Задача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1. </a:t>
            </a:r>
            <a:r>
              <a:rPr lang="ru-RU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Обзор подходов и методов разметки текстовых документов</a:t>
            </a:r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5B337E7-C948-A01B-8261-0495A07951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12" t="62485" r="75509" b="19543"/>
          <a:stretch>
            <a:fillRect/>
          </a:stretch>
        </p:blipFill>
        <p:spPr>
          <a:xfrm>
            <a:off x="4317656" y="3907620"/>
            <a:ext cx="3556687" cy="167118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D4BBDBB-7707-7C42-D193-CBF4CBE9F5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838" t="-1" r="37043" b="71874"/>
          <a:stretch>
            <a:fillRect/>
          </a:stretch>
        </p:blipFill>
        <p:spPr>
          <a:xfrm>
            <a:off x="4120050" y="1690688"/>
            <a:ext cx="3303596" cy="178085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8DBBBA2-EDE7-14B1-D3F4-36713C7E18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040" t="-1" r="2674" b="71874"/>
          <a:stretch>
            <a:fillRect/>
          </a:stretch>
        </p:blipFill>
        <p:spPr>
          <a:xfrm>
            <a:off x="7780579" y="1689272"/>
            <a:ext cx="3573221" cy="178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7886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Myriad Pro"/>
        <a:ea typeface=""/>
        <a:cs typeface=""/>
      </a:majorFont>
      <a:minorFont>
        <a:latin typeface="Myriad Pro Ligh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a7ee83e-f1bd-4e44-a0e9-8265f476a58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50869DDD7CA004418E7993F54CA22BFD" ma:contentTypeVersion="13" ma:contentTypeDescription="Создание документа." ma:contentTypeScope="" ma:versionID="aa880ceafd6c3b367170f34ff2d95b49">
  <xsd:schema xmlns:xsd="http://www.w3.org/2001/XMLSchema" xmlns:xs="http://www.w3.org/2001/XMLSchema" xmlns:p="http://schemas.microsoft.com/office/2006/metadata/properties" xmlns:ns3="4a7ee83e-f1bd-4e44-a0e9-8265f476a58f" xmlns:ns4="f8deaff8-c79e-41d4-8718-c5a61bbf916e" targetNamespace="http://schemas.microsoft.com/office/2006/metadata/properties" ma:root="true" ma:fieldsID="00e149ad382b08628b319c6e985eab7e" ns3:_="" ns4:_="">
    <xsd:import namespace="4a7ee83e-f1bd-4e44-a0e9-8265f476a58f"/>
    <xsd:import namespace="f8deaff8-c79e-41d4-8718-c5a61bbf916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7ee83e-f1bd-4e44-a0e9-8265f476a58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deaff8-c79e-41d4-8718-c5a61bbf916e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Хэш подсказки о совместном доступе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393544D-09DC-4387-A96C-1C5AD837206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4E5A8AB-5A65-48BC-80E0-21F10405B0A8}">
  <ds:schemaRefs>
    <ds:schemaRef ds:uri="http://purl.org/dc/terms/"/>
    <ds:schemaRef ds:uri="http://schemas.microsoft.com/office/2006/documentManagement/types"/>
    <ds:schemaRef ds:uri="http://www.w3.org/XML/1998/namespace"/>
    <ds:schemaRef ds:uri="f8deaff8-c79e-41d4-8718-c5a61bbf916e"/>
    <ds:schemaRef ds:uri="4a7ee83e-f1bd-4e44-a0e9-8265f476a58f"/>
    <ds:schemaRef ds:uri="http://schemas.microsoft.com/office/2006/metadata/properties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CEA7B37A-85B2-49BD-A702-38AE35184E42}">
  <ds:schemaRefs>
    <ds:schemaRef ds:uri="4a7ee83e-f1bd-4e44-a0e9-8265f476a58f"/>
    <ds:schemaRef ds:uri="f8deaff8-c79e-41d4-8718-c5a61bbf916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4278</TotalTime>
  <Words>2633</Words>
  <Application>Microsoft Office PowerPoint</Application>
  <PresentationFormat>Широкоэкранный</PresentationFormat>
  <Paragraphs>305</Paragraphs>
  <Slides>30</Slides>
  <Notes>30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Courier New</vt:lpstr>
      <vt:lpstr>fkGroteskNeue</vt:lpstr>
      <vt:lpstr>Myriad Pro</vt:lpstr>
      <vt:lpstr>Myriad Pro Light</vt:lpstr>
      <vt:lpstr>Roboto</vt:lpstr>
      <vt:lpstr>Söhne</vt:lpstr>
      <vt:lpstr>Times New Roman</vt:lpstr>
      <vt:lpstr>Wingdings</vt:lpstr>
      <vt:lpstr>Тема Office</vt:lpstr>
      <vt:lpstr>АВТОМАТИЗАЦИЯ ПРОЦЕССА РАЗМЕТКИ ТЕКСТОВЫХ ДОКУМЕНТОВ ВОПРОСНО-ОТВЕТНОЙ СИСТЕМЫ С РАЗМЕЧЕННОЙ КОЛЛЕКЦИЕЙ ДОКУМЕНТОВ</vt:lpstr>
      <vt:lpstr>Проблемы поисковых систем</vt:lpstr>
      <vt:lpstr>Цели и задачи</vt:lpstr>
      <vt:lpstr>Вопросно-ответная система и её типы</vt:lpstr>
      <vt:lpstr>Презентация PowerPoint</vt:lpstr>
      <vt:lpstr>Презентация PowerPoint</vt:lpstr>
      <vt:lpstr>Извлечение именованных сущностей (NER)</vt:lpstr>
      <vt:lpstr> Подходы NER (2/2)</vt:lpstr>
      <vt:lpstr>Презентация PowerPoint</vt:lpstr>
      <vt:lpstr>Этапы разметки коллекции документов</vt:lpstr>
      <vt:lpstr>Типы словосочетаний</vt:lpstr>
      <vt:lpstr>Улучшение определения типов</vt:lpstr>
      <vt:lpstr>Выделение именованных сущностей</vt:lpstr>
      <vt:lpstr>Группы пользователей и их задачи</vt:lpstr>
      <vt:lpstr>Модель предметной области</vt:lpstr>
      <vt:lpstr>Метод выделения именованных сущностей</vt:lpstr>
      <vt:lpstr>Метод поиска по одному словосочетанию</vt:lpstr>
      <vt:lpstr>Архитектурно-контекстная диаграмма</vt:lpstr>
      <vt:lpstr>Модуль выделения именованных сущностей</vt:lpstr>
      <vt:lpstr>Модуль поиска</vt:lpstr>
      <vt:lpstr>Пример результатов поиска по заданному словосочетанию</vt:lpstr>
      <vt:lpstr>Технологический стек</vt:lpstr>
      <vt:lpstr>Эксперимент</vt:lpstr>
      <vt:lpstr>Результаты выпускной квалификационной работы</vt:lpstr>
      <vt:lpstr>Демонстрация</vt:lpstr>
      <vt:lpstr>Презентация PowerPoint</vt:lpstr>
      <vt:lpstr>Диаграмма модуля формирования словаря</vt:lpstr>
      <vt:lpstr>База данных ПС</vt:lpstr>
      <vt:lpstr>Use-Case</vt:lpstr>
      <vt:lpstr>Этапы разметки текстовых документов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Egor Khmelevsky</dc:creator>
  <cp:lastModifiedBy>Хмелевский Егор Дмитриевич</cp:lastModifiedBy>
  <cp:revision>162</cp:revision>
  <dcterms:created xsi:type="dcterms:W3CDTF">2023-06-18T09:18:20Z</dcterms:created>
  <dcterms:modified xsi:type="dcterms:W3CDTF">2025-06-16T11:20:31Z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0x01010050869DDD7CA004418E7993F54CA22BFD</vt:lpwstr>
  </property>
</Properties>
</file>